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3"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3" r:id="rId15"/>
    <p:sldId id="274" r:id="rId16"/>
    <p:sldId id="275" r:id="rId17"/>
    <p:sldId id="276" r:id="rId18"/>
    <p:sldId id="277" r:id="rId19"/>
    <p:sldId id="278" r:id="rId20"/>
    <p:sldId id="279" r:id="rId21"/>
    <p:sldId id="284" r:id="rId22"/>
    <p:sldId id="280" r:id="rId23"/>
    <p:sldId id="285" r:id="rId24"/>
    <p:sldId id="281" r:id="rId25"/>
    <p:sldId id="282" r:id="rId26"/>
    <p:sldId id="283" r:id="rId27"/>
    <p:sldId id="269" r:id="rId28"/>
    <p:sldId id="270" r:id="rId29"/>
    <p:sldId id="271" r:id="rId30"/>
    <p:sldId id="27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barChart>
        <c:barDir val="col"/>
        <c:grouping val="clustered"/>
        <c:varyColors val="0"/>
        <c:ser>
          <c:idx val="0"/>
          <c:order val="0"/>
          <c:tx>
            <c:strRef>
              <c:f>Sheet1!$B$1</c:f>
              <c:strCache>
                <c:ptCount val="1"/>
                <c:pt idx="0">
                  <c:v>Number of Recommendations per Heuristic Task 1</c:v>
                </c:pt>
              </c:strCache>
            </c:strRef>
          </c:tx>
          <c:spPr>
            <a:solidFill>
              <a:schemeClr val="accent1">
                <a:shade val="76000"/>
              </a:schemeClr>
            </a:solidFill>
            <a:ln>
              <a:noFill/>
            </a:ln>
            <a:effectLst/>
          </c:spPr>
          <c:invertIfNegative val="0"/>
          <c:cat>
            <c:strRef>
              <c:f>Sheet1!$A$2:$A$11</c:f>
              <c:strCache>
                <c:ptCount val="10"/>
                <c:pt idx="0">
                  <c:v>H1</c:v>
                </c:pt>
                <c:pt idx="1">
                  <c:v>H2</c:v>
                </c:pt>
                <c:pt idx="2">
                  <c:v>H3</c:v>
                </c:pt>
                <c:pt idx="3">
                  <c:v>H4</c:v>
                </c:pt>
                <c:pt idx="4">
                  <c:v>H5</c:v>
                </c:pt>
                <c:pt idx="5">
                  <c:v>H6</c:v>
                </c:pt>
                <c:pt idx="6">
                  <c:v>H7</c:v>
                </c:pt>
                <c:pt idx="7">
                  <c:v>H8</c:v>
                </c:pt>
                <c:pt idx="8">
                  <c:v>H9</c:v>
                </c:pt>
                <c:pt idx="9">
                  <c:v>H10</c:v>
                </c:pt>
              </c:strCache>
            </c:strRef>
          </c:cat>
          <c:val>
            <c:numRef>
              <c:f>Sheet1!$B$2:$B$11</c:f>
              <c:numCache>
                <c:formatCode>General</c:formatCode>
                <c:ptCount val="10"/>
                <c:pt idx="0">
                  <c:v>1</c:v>
                </c:pt>
                <c:pt idx="1">
                  <c:v>1</c:v>
                </c:pt>
                <c:pt idx="2">
                  <c:v>0</c:v>
                </c:pt>
                <c:pt idx="3">
                  <c:v>2</c:v>
                </c:pt>
                <c:pt idx="4">
                  <c:v>3</c:v>
                </c:pt>
                <c:pt idx="5">
                  <c:v>2</c:v>
                </c:pt>
                <c:pt idx="6">
                  <c:v>3</c:v>
                </c:pt>
                <c:pt idx="7">
                  <c:v>0</c:v>
                </c:pt>
                <c:pt idx="8">
                  <c:v>0</c:v>
                </c:pt>
                <c:pt idx="9">
                  <c:v>0</c:v>
                </c:pt>
              </c:numCache>
            </c:numRef>
          </c:val>
          <c:extLst>
            <c:ext xmlns:c16="http://schemas.microsoft.com/office/drawing/2014/chart" uri="{C3380CC4-5D6E-409C-BE32-E72D297353CC}">
              <c16:uniqueId val="{00000000-7369-44D3-BE30-6D9EA3C3F1CE}"/>
            </c:ext>
          </c:extLst>
        </c:ser>
        <c:ser>
          <c:idx val="1"/>
          <c:order val="1"/>
          <c:tx>
            <c:strRef>
              <c:f>Sheet1!$C$1</c:f>
              <c:strCache>
                <c:ptCount val="1"/>
                <c:pt idx="0">
                  <c:v>Number of Recommendations per Heuristic Task 2</c:v>
                </c:pt>
              </c:strCache>
            </c:strRef>
          </c:tx>
          <c:spPr>
            <a:solidFill>
              <a:schemeClr val="accent1">
                <a:tint val="77000"/>
              </a:schemeClr>
            </a:solidFill>
            <a:ln>
              <a:noFill/>
            </a:ln>
            <a:effectLst/>
          </c:spPr>
          <c:invertIfNegative val="0"/>
          <c:cat>
            <c:strRef>
              <c:f>Sheet1!$A$2:$A$11</c:f>
              <c:strCache>
                <c:ptCount val="10"/>
                <c:pt idx="0">
                  <c:v>H1</c:v>
                </c:pt>
                <c:pt idx="1">
                  <c:v>H2</c:v>
                </c:pt>
                <c:pt idx="2">
                  <c:v>H3</c:v>
                </c:pt>
                <c:pt idx="3">
                  <c:v>H4</c:v>
                </c:pt>
                <c:pt idx="4">
                  <c:v>H5</c:v>
                </c:pt>
                <c:pt idx="5">
                  <c:v>H6</c:v>
                </c:pt>
                <c:pt idx="6">
                  <c:v>H7</c:v>
                </c:pt>
                <c:pt idx="7">
                  <c:v>H8</c:v>
                </c:pt>
                <c:pt idx="8">
                  <c:v>H9</c:v>
                </c:pt>
                <c:pt idx="9">
                  <c:v>H10</c:v>
                </c:pt>
              </c:strCache>
            </c:strRef>
          </c:cat>
          <c:val>
            <c:numRef>
              <c:f>Sheet1!$C$2:$C$11</c:f>
              <c:numCache>
                <c:formatCode>General</c:formatCode>
                <c:ptCount val="10"/>
                <c:pt idx="0">
                  <c:v>0</c:v>
                </c:pt>
                <c:pt idx="1">
                  <c:v>1</c:v>
                </c:pt>
                <c:pt idx="2">
                  <c:v>3</c:v>
                </c:pt>
                <c:pt idx="3">
                  <c:v>3</c:v>
                </c:pt>
                <c:pt idx="4">
                  <c:v>1</c:v>
                </c:pt>
                <c:pt idx="5">
                  <c:v>0</c:v>
                </c:pt>
                <c:pt idx="6">
                  <c:v>2</c:v>
                </c:pt>
                <c:pt idx="7">
                  <c:v>2</c:v>
                </c:pt>
                <c:pt idx="8">
                  <c:v>0</c:v>
                </c:pt>
                <c:pt idx="9">
                  <c:v>0</c:v>
                </c:pt>
              </c:numCache>
            </c:numRef>
          </c:val>
          <c:extLst>
            <c:ext xmlns:c16="http://schemas.microsoft.com/office/drawing/2014/chart" uri="{C3380CC4-5D6E-409C-BE32-E72D297353CC}">
              <c16:uniqueId val="{00000003-7369-44D3-BE30-6D9EA3C3F1CE}"/>
            </c:ext>
          </c:extLst>
        </c:ser>
        <c:dLbls>
          <c:showLegendKey val="0"/>
          <c:showVal val="0"/>
          <c:showCatName val="0"/>
          <c:showSerName val="0"/>
          <c:showPercent val="0"/>
          <c:showBubbleSize val="0"/>
        </c:dLbls>
        <c:gapWidth val="219"/>
        <c:overlap val="-27"/>
        <c:axId val="852187487"/>
        <c:axId val="852188319"/>
      </c:barChart>
      <c:catAx>
        <c:axId val="8521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2188319"/>
        <c:crosses val="autoZero"/>
        <c:auto val="1"/>
        <c:lblAlgn val="ctr"/>
        <c:lblOffset val="100"/>
        <c:noMultiLvlLbl val="0"/>
      </c:catAx>
      <c:valAx>
        <c:axId val="8521883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52187487"/>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2231D4-E340-44BF-A43D-8A358805A461}"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817718-14CD-4E9D-83FD-2F066A52F409}" type="slidenum">
              <a:rPr lang="en-US" smtClean="0"/>
              <a:t>‹#›</a:t>
            </a:fld>
            <a:endParaRPr lang="en-US"/>
          </a:p>
        </p:txBody>
      </p:sp>
    </p:spTree>
    <p:extLst>
      <p:ext uri="{BB962C8B-B14F-4D97-AF65-F5344CB8AC3E}">
        <p14:creationId xmlns:p14="http://schemas.microsoft.com/office/powerpoint/2010/main" val="188503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638EC5-C004-4F2C-B453-E5C21D4F7FDD}"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3049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98227EC-E459-45EE-B512-FF85C2F125C7}"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6011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3F7052-4ACB-48E7-90A4-93D9C3354862}"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111553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0499B0-F086-4B3A-8F07-233F5722CCB5}"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smtClean="0"/>
              <a:t>‹#›</a:t>
            </a:fld>
            <a:endParaRPr lang="en-US" dirty="0"/>
          </a:p>
        </p:txBody>
      </p:sp>
    </p:spTree>
    <p:extLst>
      <p:ext uri="{BB962C8B-B14F-4D97-AF65-F5344CB8AC3E}">
        <p14:creationId xmlns:p14="http://schemas.microsoft.com/office/powerpoint/2010/main" val="177559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5031BDB-FA8A-49B8-9A86-B15239E1E4A7}" type="datetime1">
              <a:rPr lang="en-US" smtClean="0"/>
              <a:t>1/28/2018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55217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5254E22-835D-4604-B054-DCAB301EF811}"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7692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50AAF9B-15B0-48E0-BBAF-2AADC899ABF1}" type="datetime1">
              <a:rPr lang="en-US" smtClean="0"/>
              <a:t>1/28/2018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0187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BA36665-31C4-40FC-825E-0F7938265170}" type="datetime1">
              <a:rPr lang="en-US" smtClean="0"/>
              <a:t>1/28/2018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2548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33CD08-8D0F-4C6F-A9B0-A2F4EB89B2BE}" type="datetime1">
              <a:rPr lang="en-US" smtClean="0"/>
              <a:t>1/28/2018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46144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10B3A8C-BAF6-4572-89F0-EA49AE96FBCC}"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85906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23AB3F-571A-4BBF-AB30-02021F3CB802}" type="datetime1">
              <a:rPr lang="en-US" smtClean="0"/>
              <a:t>1/28/2018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05009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BCD2CC-8FAB-49B7-8E24-DFCFBBEC3A5C}" type="datetime1">
              <a:rPr lang="en-US" smtClean="0"/>
              <a:t>1/28/2018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6339729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75000"/>
              </a:schemeClr>
            </a:gs>
            <a:gs pos="80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b="1" dirty="0" smtClean="0">
                <a:solidFill>
                  <a:schemeClr val="bg1"/>
                </a:solidFill>
                <a:latin typeface="+mn-lt"/>
              </a:rPr>
              <a:t>Heuristic Evaluation: The City of Vancouver Government Website</a:t>
            </a:r>
            <a:endParaRPr lang="en-US" sz="4400" b="1" dirty="0">
              <a:solidFill>
                <a:schemeClr val="bg1"/>
              </a:solidFill>
              <a:latin typeface="+mn-lt"/>
            </a:endParaRPr>
          </a:p>
        </p:txBody>
      </p:sp>
      <p:sp>
        <p:nvSpPr>
          <p:cNvPr id="3" name="Subtitle 2"/>
          <p:cNvSpPr>
            <a:spLocks noGrp="1"/>
          </p:cNvSpPr>
          <p:nvPr>
            <p:ph type="subTitle" idx="1"/>
          </p:nvPr>
        </p:nvSpPr>
        <p:spPr/>
        <p:txBody>
          <a:bodyPr/>
          <a:lstStyle/>
          <a:p>
            <a:r>
              <a:rPr lang="en-US" cap="none" dirty="0" smtClean="0">
                <a:solidFill>
                  <a:schemeClr val="bg1"/>
                </a:solidFill>
              </a:rPr>
              <a:t>Prepared by: Mia </a:t>
            </a:r>
            <a:r>
              <a:rPr lang="en-US" cap="none" dirty="0" err="1" smtClean="0">
                <a:solidFill>
                  <a:schemeClr val="bg1"/>
                </a:solidFill>
              </a:rPr>
              <a:t>Itri</a:t>
            </a:r>
            <a:r>
              <a:rPr lang="en-US" cap="none" smtClean="0">
                <a:solidFill>
                  <a:schemeClr val="bg1"/>
                </a:solidFill>
              </a:rPr>
              <a:t> </a:t>
            </a:r>
            <a:endParaRPr lang="en-US" cap="none" dirty="0">
              <a:solidFill>
                <a:schemeClr val="bg1"/>
              </a:solidFill>
            </a:endParaRPr>
          </a:p>
        </p:txBody>
      </p:sp>
      <p:sp>
        <p:nvSpPr>
          <p:cNvPr id="4" name="Slide Number Placeholder 3"/>
          <p:cNvSpPr>
            <a:spLocks noGrp="1"/>
          </p:cNvSpPr>
          <p:nvPr>
            <p:ph type="sldNum" sz="quarter" idx="12"/>
          </p:nvPr>
        </p:nvSpPr>
        <p:spPr/>
        <p:txBody>
          <a:bodyPr/>
          <a:lstStyle/>
          <a:p>
            <a:fld id="{4FAB73BC-B049-4115-A692-8D63A059BFB8}" type="slidenum">
              <a:rPr lang="en-US" smtClean="0"/>
              <a:t>1</a:t>
            </a:fld>
            <a:endParaRPr lang="en-US" dirty="0"/>
          </a:p>
        </p:txBody>
      </p:sp>
    </p:spTree>
    <p:extLst>
      <p:ext uri="{BB962C8B-B14F-4D97-AF65-F5344CB8AC3E}">
        <p14:creationId xmlns:p14="http://schemas.microsoft.com/office/powerpoint/2010/main" val="10544155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974148"/>
          </a:xfrm>
        </p:spPr>
        <p:txBody>
          <a:bodyPr>
            <a:normAutofit/>
          </a:bodyPr>
          <a:lstStyle/>
          <a:p>
            <a:r>
              <a:rPr lang="en-US" sz="3600" b="1" dirty="0" smtClean="0">
                <a:solidFill>
                  <a:schemeClr val="accent5">
                    <a:lumMod val="75000"/>
                  </a:schemeClr>
                </a:solidFill>
              </a:rPr>
              <a:t>◌ </a:t>
            </a:r>
            <a:r>
              <a:rPr lang="en-US" sz="2800" dirty="0" smtClean="0">
                <a:solidFill>
                  <a:schemeClr val="accent5">
                    <a:lumMod val="75000"/>
                  </a:schemeClr>
                </a:solidFill>
              </a:rPr>
              <a:t>Detailed Positive Findings for Task 2: Visiting Vancouver Task</a:t>
            </a:r>
            <a:endParaRPr lang="en-US" sz="2800" dirty="0">
              <a:solidFill>
                <a:schemeClr val="accent5">
                  <a:lumMod val="75000"/>
                </a:schemeClr>
              </a:solidFill>
            </a:endParaRPr>
          </a:p>
        </p:txBody>
      </p:sp>
      <p:grpSp>
        <p:nvGrpSpPr>
          <p:cNvPr id="16" name="Group 15"/>
          <p:cNvGrpSpPr/>
          <p:nvPr/>
        </p:nvGrpSpPr>
        <p:grpSpPr>
          <a:xfrm>
            <a:off x="476160" y="974148"/>
            <a:ext cx="5263753" cy="5662441"/>
            <a:chOff x="476160" y="974148"/>
            <a:chExt cx="5263753" cy="5662441"/>
          </a:xfrm>
        </p:grpSpPr>
        <p:sp>
          <p:nvSpPr>
            <p:cNvPr id="3" name="TextBox 2"/>
            <p:cNvSpPr txBox="1"/>
            <p:nvPr/>
          </p:nvSpPr>
          <p:spPr>
            <a:xfrm>
              <a:off x="803564" y="1283855"/>
              <a:ext cx="4608946" cy="400110"/>
            </a:xfrm>
            <a:prstGeom prst="rect">
              <a:avLst/>
            </a:prstGeom>
            <a:noFill/>
          </p:spPr>
          <p:txBody>
            <a:bodyPr wrap="square" rtlCol="0">
              <a:spAutoFit/>
            </a:bodyPr>
            <a:lstStyle/>
            <a:p>
              <a:r>
                <a:rPr lang="en-US" sz="2000" dirty="0" smtClean="0"/>
                <a:t>Heuristic 1: Visibility of System Status</a:t>
              </a:r>
              <a:endParaRPr lang="en-US" sz="2000" dirty="0"/>
            </a:p>
          </p:txBody>
        </p:sp>
        <p:sp>
          <p:nvSpPr>
            <p:cNvPr id="4" name="TextBox 3"/>
            <p:cNvSpPr txBox="1"/>
            <p:nvPr/>
          </p:nvSpPr>
          <p:spPr>
            <a:xfrm>
              <a:off x="803564" y="1875456"/>
              <a:ext cx="4100946" cy="1200329"/>
            </a:xfrm>
            <a:prstGeom prst="rect">
              <a:avLst/>
            </a:prstGeom>
            <a:noFill/>
          </p:spPr>
          <p:txBody>
            <a:bodyPr wrap="square" rtlCol="0">
              <a:spAutoFit/>
            </a:bodyPr>
            <a:lstStyle/>
            <a:p>
              <a:r>
                <a:rPr lang="en-US" dirty="0" smtClean="0"/>
                <a:t>+ The user is presented with important information on the top of the page, allowing them to avoid needing to navigate or scroll down the page.</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80" r="15809"/>
            <a:stretch/>
          </p:blipFill>
          <p:spPr>
            <a:xfrm>
              <a:off x="803564" y="3156441"/>
              <a:ext cx="4784436" cy="2626621"/>
            </a:xfrm>
            <a:prstGeom prst="rect">
              <a:avLst/>
            </a:prstGeom>
          </p:spPr>
        </p:pic>
        <p:sp>
          <p:nvSpPr>
            <p:cNvPr id="6" name="Rectangle 5"/>
            <p:cNvSpPr/>
            <p:nvPr/>
          </p:nvSpPr>
          <p:spPr>
            <a:xfrm>
              <a:off x="2253674" y="3156441"/>
              <a:ext cx="2493818" cy="242541"/>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endCxn id="9" idx="4"/>
            </p:cNvCxnSpPr>
            <p:nvPr/>
          </p:nvCxnSpPr>
          <p:spPr>
            <a:xfrm>
              <a:off x="2253675" y="3156441"/>
              <a:ext cx="30848" cy="269144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ounded Rectangular Callout 8"/>
            <p:cNvSpPr/>
            <p:nvPr/>
          </p:nvSpPr>
          <p:spPr>
            <a:xfrm>
              <a:off x="2613892" y="5863718"/>
              <a:ext cx="2798618" cy="527846"/>
            </a:xfrm>
            <a:prstGeom prst="wedgeRoundRectCallout">
              <a:avLst>
                <a:gd name="adj1" fmla="val -61769"/>
                <a:gd name="adj2" fmla="val -53000"/>
                <a:gd name="adj3" fmla="val 16667"/>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567709" y="5835253"/>
              <a:ext cx="3020291" cy="553998"/>
            </a:xfrm>
            <a:prstGeom prst="rect">
              <a:avLst/>
            </a:prstGeom>
            <a:noFill/>
          </p:spPr>
          <p:txBody>
            <a:bodyPr wrap="square" rtlCol="0">
              <a:spAutoFit/>
            </a:bodyPr>
            <a:lstStyle/>
            <a:p>
              <a:r>
                <a:rPr lang="en-US" sz="1500" dirty="0" smtClean="0">
                  <a:solidFill>
                    <a:schemeClr val="bg1"/>
                  </a:solidFill>
                </a:rPr>
                <a:t>Users want important information to be easily accessible.</a:t>
              </a:r>
              <a:endParaRPr lang="en-US" sz="1500" dirty="0">
                <a:solidFill>
                  <a:schemeClr val="bg1"/>
                </a:solidFill>
              </a:endParaRPr>
            </a:p>
          </p:txBody>
        </p:sp>
        <p:sp>
          <p:nvSpPr>
            <p:cNvPr id="14" name="Rounded Rectangle 13"/>
            <p:cNvSpPr/>
            <p:nvPr/>
          </p:nvSpPr>
          <p:spPr>
            <a:xfrm>
              <a:off x="476160" y="974148"/>
              <a:ext cx="5263753" cy="5662441"/>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6520873" y="1283855"/>
            <a:ext cx="4248727" cy="400110"/>
          </a:xfrm>
          <a:prstGeom prst="rect">
            <a:avLst/>
          </a:prstGeom>
          <a:noFill/>
        </p:spPr>
        <p:txBody>
          <a:bodyPr wrap="square" rtlCol="0">
            <a:spAutoFit/>
          </a:bodyPr>
          <a:lstStyle/>
          <a:p>
            <a:r>
              <a:rPr lang="en-US" sz="2000" dirty="0" smtClean="0"/>
              <a:t>Heuristic 3: User Control and Freedom </a:t>
            </a:r>
            <a:endParaRPr lang="en-US" sz="2000" dirty="0"/>
          </a:p>
        </p:txBody>
      </p:sp>
      <p:sp>
        <p:nvSpPr>
          <p:cNvPr id="19" name="TextBox 18"/>
          <p:cNvSpPr txBox="1"/>
          <p:nvPr/>
        </p:nvSpPr>
        <p:spPr>
          <a:xfrm>
            <a:off x="6520873" y="1857457"/>
            <a:ext cx="4064000" cy="1200329"/>
          </a:xfrm>
          <a:prstGeom prst="rect">
            <a:avLst/>
          </a:prstGeom>
          <a:noFill/>
        </p:spPr>
        <p:txBody>
          <a:bodyPr wrap="square" rtlCol="0">
            <a:spAutoFit/>
          </a:bodyPr>
          <a:lstStyle/>
          <a:p>
            <a:r>
              <a:rPr lang="en-US" dirty="0" smtClean="0"/>
              <a:t>+ Proper use of navigation links allow users to go back to the previous screen without using their browsers back button.</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4242" y="3085008"/>
            <a:ext cx="3422826" cy="2590933"/>
          </a:xfrm>
          <a:prstGeom prst="rect">
            <a:avLst/>
          </a:prstGeom>
        </p:spPr>
      </p:pic>
      <p:sp>
        <p:nvSpPr>
          <p:cNvPr id="21" name="Rectangle 20"/>
          <p:cNvSpPr/>
          <p:nvPr/>
        </p:nvSpPr>
        <p:spPr>
          <a:xfrm>
            <a:off x="6534242" y="4147127"/>
            <a:ext cx="1094994" cy="424873"/>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stCxn id="21" idx="3"/>
          </p:cNvCxnSpPr>
          <p:nvPr/>
        </p:nvCxnSpPr>
        <p:spPr>
          <a:xfrm>
            <a:off x="7629236" y="4359564"/>
            <a:ext cx="0" cy="108989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4" name="Rounded Rectangular Callout 23"/>
          <p:cNvSpPr/>
          <p:nvPr/>
        </p:nvSpPr>
        <p:spPr>
          <a:xfrm>
            <a:off x="7712364" y="5368749"/>
            <a:ext cx="2872509" cy="939796"/>
          </a:xfrm>
          <a:prstGeom prst="wedgeRoundRectCallout">
            <a:avLst>
              <a:gd name="adj1" fmla="val -53952"/>
              <a:gd name="adj2" fmla="val -48557"/>
              <a:gd name="adj3" fmla="val 16667"/>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841673" y="5449455"/>
            <a:ext cx="2673927" cy="784830"/>
          </a:xfrm>
          <a:prstGeom prst="rect">
            <a:avLst/>
          </a:prstGeom>
          <a:noFill/>
        </p:spPr>
        <p:txBody>
          <a:bodyPr wrap="square" rtlCol="0">
            <a:spAutoFit/>
          </a:bodyPr>
          <a:lstStyle/>
          <a:p>
            <a:r>
              <a:rPr lang="en-US" sz="1500" dirty="0" smtClean="0">
                <a:solidFill>
                  <a:schemeClr val="bg1"/>
                </a:solidFill>
              </a:rPr>
              <a:t>Easy back/undo functions allow users to navigate a site more easily and effectively.</a:t>
            </a:r>
            <a:endParaRPr lang="en-US" sz="1500" dirty="0">
              <a:solidFill>
                <a:schemeClr val="bg1"/>
              </a:solidFill>
            </a:endParaRPr>
          </a:p>
        </p:txBody>
      </p:sp>
      <p:sp>
        <p:nvSpPr>
          <p:cNvPr id="26" name="Rounded Rectangle 25"/>
          <p:cNvSpPr/>
          <p:nvPr/>
        </p:nvSpPr>
        <p:spPr>
          <a:xfrm>
            <a:off x="6067317" y="974148"/>
            <a:ext cx="5263753" cy="5662441"/>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4FAB73BC-B049-4115-A692-8D63A059BFB8}" type="slidenum">
              <a:rPr lang="en-US" smtClean="0"/>
              <a:t>10</a:t>
            </a:fld>
            <a:endParaRPr lang="en-US" dirty="0"/>
          </a:p>
        </p:txBody>
      </p:sp>
    </p:spTree>
    <p:extLst>
      <p:ext uri="{BB962C8B-B14F-4D97-AF65-F5344CB8AC3E}">
        <p14:creationId xmlns:p14="http://schemas.microsoft.com/office/powerpoint/2010/main" val="4035914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3999"/>
            <a:ext cx="12192000" cy="3620656"/>
          </a:xfrm>
          <a:prstGeom prst="rect">
            <a:avLst/>
          </a:prstGeom>
          <a:gradFill flip="none" rotWithShape="1">
            <a:gsLst>
              <a:gs pos="0">
                <a:schemeClr val="accent5">
                  <a:lumMod val="75000"/>
                </a:schemeClr>
              </a:gs>
              <a:gs pos="60000">
                <a:schemeClr val="accent5">
                  <a:lumMod val="75000"/>
                  <a:tint val="44500"/>
                  <a:satMod val="160000"/>
                </a:schemeClr>
              </a:gs>
              <a:gs pos="84000">
                <a:schemeClr val="accent5">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9704" y="342756"/>
            <a:ext cx="10515600" cy="2852737"/>
          </a:xfrm>
        </p:spPr>
        <p:txBody>
          <a:bodyPr>
            <a:normAutofit/>
          </a:bodyPr>
          <a:lstStyle/>
          <a:p>
            <a:r>
              <a:rPr lang="en-US" sz="4800" b="1" dirty="0" smtClean="0">
                <a:solidFill>
                  <a:schemeClr val="bg1"/>
                </a:solidFill>
              </a:rPr>
              <a:t>Detailed Negative Findings Walkthrough</a:t>
            </a:r>
            <a:endParaRPr lang="en-US" sz="4800" b="1" dirty="0">
              <a:solidFill>
                <a:schemeClr val="bg1"/>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11</a:t>
            </a:fld>
            <a:endParaRPr lang="en-US" dirty="0"/>
          </a:p>
        </p:txBody>
      </p:sp>
    </p:spTree>
    <p:extLst>
      <p:ext uri="{BB962C8B-B14F-4D97-AF65-F5344CB8AC3E}">
        <p14:creationId xmlns:p14="http://schemas.microsoft.com/office/powerpoint/2010/main" val="79635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168111"/>
          </a:xfrm>
        </p:spPr>
        <p:txBody>
          <a:bodyPr>
            <a:normAutofit/>
          </a:bodyPr>
          <a:lstStyle/>
          <a:p>
            <a:r>
              <a:rPr lang="en-US" sz="3600" b="1" dirty="0" smtClean="0">
                <a:solidFill>
                  <a:schemeClr val="accent5">
                    <a:lumMod val="75000"/>
                  </a:schemeClr>
                </a:solidFill>
              </a:rPr>
              <a:t>◌ </a:t>
            </a:r>
            <a:r>
              <a:rPr lang="en-US" sz="2800" dirty="0" smtClean="0">
                <a:solidFill>
                  <a:schemeClr val="accent5">
                    <a:lumMod val="75000"/>
                  </a:schemeClr>
                </a:solidFill>
              </a:rPr>
              <a:t>Detailed Negative Findings for Task 1, Heuristic 1: Visibility of System Status</a:t>
            </a:r>
            <a:endParaRPr lang="en-US" sz="2800" dirty="0">
              <a:solidFill>
                <a:schemeClr val="accent5">
                  <a:lumMod val="75000"/>
                </a:schemeClr>
              </a:solidFill>
            </a:endParaRPr>
          </a:p>
        </p:txBody>
      </p:sp>
      <p:sp>
        <p:nvSpPr>
          <p:cNvPr id="3" name="TextBox 2"/>
          <p:cNvSpPr txBox="1"/>
          <p:nvPr/>
        </p:nvSpPr>
        <p:spPr>
          <a:xfrm>
            <a:off x="877455" y="1366982"/>
            <a:ext cx="4959927" cy="400110"/>
          </a:xfrm>
          <a:prstGeom prst="rect">
            <a:avLst/>
          </a:prstGeom>
          <a:noFill/>
        </p:spPr>
        <p:txBody>
          <a:bodyPr wrap="square" rtlCol="0">
            <a:spAutoFit/>
          </a:bodyPr>
          <a:lstStyle/>
          <a:p>
            <a:r>
              <a:rPr lang="en-US" sz="2000" dirty="0" smtClean="0"/>
              <a:t>H 1.1 Severity Rating: 2</a:t>
            </a:r>
            <a:endParaRPr lang="en-US" sz="2000" dirty="0"/>
          </a:p>
        </p:txBody>
      </p:sp>
      <p:sp>
        <p:nvSpPr>
          <p:cNvPr id="4" name="TextBox 3"/>
          <p:cNvSpPr txBox="1"/>
          <p:nvPr/>
        </p:nvSpPr>
        <p:spPr>
          <a:xfrm>
            <a:off x="877455" y="2038472"/>
            <a:ext cx="4110182" cy="1200329"/>
          </a:xfrm>
          <a:prstGeom prst="rect">
            <a:avLst/>
          </a:prstGeom>
          <a:noFill/>
        </p:spPr>
        <p:txBody>
          <a:bodyPr wrap="square" rtlCol="0">
            <a:spAutoFit/>
          </a:bodyPr>
          <a:lstStyle/>
          <a:p>
            <a:r>
              <a:rPr lang="en-US" dirty="0" smtClean="0"/>
              <a:t>The site has a persistent top navigation bar and makes use of breadcrumbs, but it does not indicate to the user what page they are on per the navigation bar.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366982"/>
            <a:ext cx="5791498" cy="4102311"/>
          </a:xfrm>
          <a:prstGeom prst="rect">
            <a:avLst/>
          </a:prstGeom>
        </p:spPr>
      </p:pic>
      <p:sp>
        <p:nvSpPr>
          <p:cNvPr id="6" name="Rectangle 5"/>
          <p:cNvSpPr/>
          <p:nvPr/>
        </p:nvSpPr>
        <p:spPr>
          <a:xfrm>
            <a:off x="6271491" y="1902691"/>
            <a:ext cx="1117600" cy="498763"/>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271491" y="2401454"/>
            <a:ext cx="0" cy="161636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4525817" y="3999342"/>
            <a:ext cx="1764146"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960583" y="3648363"/>
            <a:ext cx="3565233" cy="1542473"/>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08363" y="3823854"/>
            <a:ext cx="3315855" cy="1200329"/>
          </a:xfrm>
          <a:prstGeom prst="rect">
            <a:avLst/>
          </a:prstGeom>
          <a:noFill/>
        </p:spPr>
        <p:txBody>
          <a:bodyPr wrap="square" rtlCol="0">
            <a:spAutoFit/>
          </a:bodyPr>
          <a:lstStyle/>
          <a:p>
            <a:r>
              <a:rPr lang="en-US" dirty="0" smtClean="0">
                <a:solidFill>
                  <a:schemeClr val="bg1"/>
                </a:solidFill>
              </a:rPr>
              <a:t>On a site with multiple pages or tabs, the user needs verification of what page they are currently on.</a:t>
            </a:r>
            <a:endParaRPr lang="en-US" dirty="0">
              <a:solidFill>
                <a:schemeClr val="bg1"/>
              </a:solidFill>
            </a:endParaRPr>
          </a:p>
        </p:txBody>
      </p:sp>
      <p:sp>
        <p:nvSpPr>
          <p:cNvPr id="13" name="Rounded Rectangle 12"/>
          <p:cNvSpPr/>
          <p:nvPr/>
        </p:nvSpPr>
        <p:spPr>
          <a:xfrm>
            <a:off x="508000" y="1071418"/>
            <a:ext cx="11120582" cy="5264727"/>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3899206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237673"/>
          </a:xfrm>
        </p:spPr>
        <p:txBody>
          <a:bodyPr>
            <a:normAutofit/>
          </a:bodyPr>
          <a:lstStyle/>
          <a:p>
            <a:r>
              <a:rPr lang="en-US" sz="3600" b="1" dirty="0" smtClean="0">
                <a:solidFill>
                  <a:schemeClr val="accent5">
                    <a:lumMod val="75000"/>
                  </a:schemeClr>
                </a:solidFill>
              </a:rPr>
              <a:t>◌ </a:t>
            </a:r>
            <a:r>
              <a:rPr lang="en-US" sz="2800" dirty="0" smtClean="0">
                <a:solidFill>
                  <a:schemeClr val="accent5">
                    <a:lumMod val="75000"/>
                  </a:schemeClr>
                </a:solidFill>
              </a:rPr>
              <a:t>Detailed </a:t>
            </a:r>
            <a:r>
              <a:rPr lang="en-US" sz="2800" dirty="0">
                <a:solidFill>
                  <a:schemeClr val="accent5">
                    <a:lumMod val="75000"/>
                  </a:schemeClr>
                </a:solidFill>
              </a:rPr>
              <a:t>Negative </a:t>
            </a:r>
            <a:r>
              <a:rPr lang="en-US" sz="2800" dirty="0" smtClean="0">
                <a:solidFill>
                  <a:schemeClr val="accent5">
                    <a:lumMod val="75000"/>
                  </a:schemeClr>
                </a:solidFill>
              </a:rPr>
              <a:t>Findings</a:t>
            </a:r>
            <a:r>
              <a:rPr lang="en-US" sz="2800" dirty="0">
                <a:solidFill>
                  <a:schemeClr val="accent5">
                    <a:lumMod val="75000"/>
                  </a:schemeClr>
                </a:solidFill>
              </a:rPr>
              <a:t> </a:t>
            </a:r>
            <a:r>
              <a:rPr lang="en-US" sz="2800" dirty="0" smtClean="0">
                <a:solidFill>
                  <a:schemeClr val="accent5">
                    <a:lumMod val="75000"/>
                  </a:schemeClr>
                </a:solidFill>
              </a:rPr>
              <a:t>for Task 1, Heuristic 2: Match Between System and Real World</a:t>
            </a:r>
            <a:endParaRPr lang="en-US" sz="2800" dirty="0">
              <a:solidFill>
                <a:schemeClr val="accent5">
                  <a:lumMod val="75000"/>
                </a:schemeClr>
              </a:solidFill>
            </a:endParaRPr>
          </a:p>
        </p:txBody>
      </p:sp>
      <p:sp>
        <p:nvSpPr>
          <p:cNvPr id="3" name="TextBox 2"/>
          <p:cNvSpPr txBox="1"/>
          <p:nvPr/>
        </p:nvSpPr>
        <p:spPr>
          <a:xfrm>
            <a:off x="877455" y="1366982"/>
            <a:ext cx="4959927" cy="400110"/>
          </a:xfrm>
          <a:prstGeom prst="rect">
            <a:avLst/>
          </a:prstGeom>
          <a:noFill/>
        </p:spPr>
        <p:txBody>
          <a:bodyPr wrap="square" rtlCol="0">
            <a:spAutoFit/>
          </a:bodyPr>
          <a:lstStyle/>
          <a:p>
            <a:r>
              <a:rPr lang="en-US" sz="2000" dirty="0" smtClean="0"/>
              <a:t>H 2.1 Severity Rating: 2</a:t>
            </a:r>
            <a:endParaRPr lang="en-US" sz="2000" dirty="0"/>
          </a:p>
        </p:txBody>
      </p:sp>
      <p:sp>
        <p:nvSpPr>
          <p:cNvPr id="4" name="TextBox 3"/>
          <p:cNvSpPr txBox="1"/>
          <p:nvPr/>
        </p:nvSpPr>
        <p:spPr>
          <a:xfrm>
            <a:off x="877455" y="2115127"/>
            <a:ext cx="4405745" cy="1200329"/>
          </a:xfrm>
          <a:prstGeom prst="rect">
            <a:avLst/>
          </a:prstGeom>
          <a:noFill/>
        </p:spPr>
        <p:txBody>
          <a:bodyPr wrap="square" rtlCol="0">
            <a:spAutoFit/>
          </a:bodyPr>
          <a:lstStyle/>
          <a:p>
            <a:r>
              <a:rPr lang="en-US" dirty="0" smtClean="0"/>
              <a:t>The fly out menu under the quick use Find it Fast </a:t>
            </a:r>
            <a:r>
              <a:rPr lang="en-US" dirty="0" smtClean="0">
                <a:sym typeface="Wingdings" panose="05000000000000000000" pitchFamily="2" charset="2"/>
              </a:rPr>
              <a:t> I want to: menu appears on the left of the stationary menu which violates the users natural reading direction order.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255" y="1366982"/>
            <a:ext cx="5357758" cy="3602182"/>
          </a:xfrm>
          <a:prstGeom prst="rect">
            <a:avLst/>
          </a:prstGeom>
        </p:spPr>
      </p:pic>
      <p:sp>
        <p:nvSpPr>
          <p:cNvPr id="6" name="Rectangle 5"/>
          <p:cNvSpPr/>
          <p:nvPr/>
        </p:nvSpPr>
        <p:spPr>
          <a:xfrm>
            <a:off x="10515600" y="2438400"/>
            <a:ext cx="281709" cy="240145"/>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040582" y="2253673"/>
            <a:ext cx="2364844" cy="257694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H="1">
            <a:off x="4451927" y="3906983"/>
            <a:ext cx="158865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997527" y="3611418"/>
            <a:ext cx="3916218" cy="2198255"/>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228436" y="3814618"/>
            <a:ext cx="3435928" cy="1754326"/>
          </a:xfrm>
          <a:prstGeom prst="rect">
            <a:avLst/>
          </a:prstGeom>
          <a:noFill/>
        </p:spPr>
        <p:txBody>
          <a:bodyPr wrap="square" rtlCol="0">
            <a:spAutoFit/>
          </a:bodyPr>
          <a:lstStyle/>
          <a:p>
            <a:r>
              <a:rPr lang="en-US" dirty="0" smtClean="0">
                <a:solidFill>
                  <a:schemeClr val="bg1"/>
                </a:solidFill>
              </a:rPr>
              <a:t>The user will expect a menu to appear on the right side, rather than the left and will have to alter their regular left to right reading direction when scanning the menu at first glance. </a:t>
            </a:r>
            <a:endParaRPr lang="en-US" dirty="0">
              <a:solidFill>
                <a:schemeClr val="bg1"/>
              </a:solidFill>
            </a:endParaRPr>
          </a:p>
        </p:txBody>
      </p:sp>
      <p:sp>
        <p:nvSpPr>
          <p:cNvPr id="12" name="Rounded Rectangle 11"/>
          <p:cNvSpPr/>
          <p:nvPr/>
        </p:nvSpPr>
        <p:spPr>
          <a:xfrm>
            <a:off x="508000" y="1071418"/>
            <a:ext cx="11120582" cy="5264727"/>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2086286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165"/>
            <a:ext cx="10515600" cy="1325130"/>
          </a:xfrm>
        </p:spPr>
        <p:txBody>
          <a:bodyPr>
            <a:normAutofit/>
          </a:bodyPr>
          <a:lstStyle/>
          <a:p>
            <a:r>
              <a:rPr lang="en-US" sz="2800" b="1" dirty="0" smtClean="0">
                <a:solidFill>
                  <a:schemeClr val="accent5">
                    <a:lumMod val="75000"/>
                  </a:schemeClr>
                </a:solidFill>
              </a:rPr>
              <a:t>◌ </a:t>
            </a:r>
            <a:r>
              <a:rPr lang="en-US" sz="2800" dirty="0">
                <a:solidFill>
                  <a:schemeClr val="accent5">
                    <a:lumMod val="75000"/>
                  </a:schemeClr>
                </a:solidFill>
              </a:rPr>
              <a:t>Detailed Negative Findings for Task 1, Heuristic </a:t>
            </a:r>
            <a:r>
              <a:rPr lang="en-US" sz="2800" dirty="0" smtClean="0">
                <a:solidFill>
                  <a:schemeClr val="accent5">
                    <a:lumMod val="75000"/>
                  </a:schemeClr>
                </a:solidFill>
              </a:rPr>
              <a:t>4: Consistency and Standards</a:t>
            </a:r>
            <a:endParaRPr lang="en-US" sz="2800" dirty="0"/>
          </a:p>
        </p:txBody>
      </p:sp>
      <p:sp>
        <p:nvSpPr>
          <p:cNvPr id="3" name="TextBox 2"/>
          <p:cNvSpPr txBox="1"/>
          <p:nvPr/>
        </p:nvSpPr>
        <p:spPr>
          <a:xfrm>
            <a:off x="600365" y="1409217"/>
            <a:ext cx="4959927" cy="400110"/>
          </a:xfrm>
          <a:prstGeom prst="rect">
            <a:avLst/>
          </a:prstGeom>
          <a:noFill/>
        </p:spPr>
        <p:txBody>
          <a:bodyPr wrap="square" rtlCol="0">
            <a:spAutoFit/>
          </a:bodyPr>
          <a:lstStyle/>
          <a:p>
            <a:r>
              <a:rPr lang="en-US" sz="2000" dirty="0" smtClean="0"/>
              <a:t>H 4.1 Severity Rating: 3</a:t>
            </a:r>
            <a:endParaRPr lang="en-US" sz="2000" dirty="0"/>
          </a:p>
        </p:txBody>
      </p:sp>
      <p:sp>
        <p:nvSpPr>
          <p:cNvPr id="4" name="TextBox 3"/>
          <p:cNvSpPr txBox="1"/>
          <p:nvPr/>
        </p:nvSpPr>
        <p:spPr>
          <a:xfrm>
            <a:off x="600365" y="2019108"/>
            <a:ext cx="4110182" cy="1200329"/>
          </a:xfrm>
          <a:prstGeom prst="rect">
            <a:avLst/>
          </a:prstGeom>
          <a:noFill/>
        </p:spPr>
        <p:txBody>
          <a:bodyPr wrap="square" rtlCol="0">
            <a:spAutoFit/>
          </a:bodyPr>
          <a:lstStyle/>
          <a:p>
            <a:r>
              <a:rPr lang="en-US" dirty="0" smtClean="0"/>
              <a:t>Although the user selected the “Find it Fast Street Signal….” option, on the form, it still needs to be selected again from a long list of options.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205" y="3327054"/>
            <a:ext cx="3924502" cy="2254366"/>
          </a:xfrm>
          <a:prstGeom prst="rect">
            <a:avLst/>
          </a:prstGeom>
        </p:spPr>
      </p:pic>
      <p:sp>
        <p:nvSpPr>
          <p:cNvPr id="6" name="Rectangle 5"/>
          <p:cNvSpPr/>
          <p:nvPr/>
        </p:nvSpPr>
        <p:spPr>
          <a:xfrm>
            <a:off x="693205" y="3851564"/>
            <a:ext cx="3924502" cy="172985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692729" y="5347855"/>
            <a:ext cx="0" cy="65578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55785" y="5787275"/>
            <a:ext cx="4017818" cy="637309"/>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44005" y="5828931"/>
            <a:ext cx="3822902" cy="553998"/>
          </a:xfrm>
          <a:prstGeom prst="rect">
            <a:avLst/>
          </a:prstGeom>
          <a:noFill/>
        </p:spPr>
        <p:txBody>
          <a:bodyPr wrap="square" rtlCol="0">
            <a:spAutoFit/>
          </a:bodyPr>
          <a:lstStyle/>
          <a:p>
            <a:r>
              <a:rPr lang="en-US" sz="1500" dirty="0" smtClean="0">
                <a:solidFill>
                  <a:schemeClr val="bg1"/>
                </a:solidFill>
              </a:rPr>
              <a:t>Users should not have to make their selection multiple times in multiple locations.</a:t>
            </a:r>
            <a:endParaRPr lang="en-US" sz="1500" dirty="0">
              <a:solidFill>
                <a:schemeClr val="bg1"/>
              </a:solidFill>
            </a:endParaRPr>
          </a:p>
        </p:txBody>
      </p:sp>
      <p:sp>
        <p:nvSpPr>
          <p:cNvPr id="11" name="TextBox 10"/>
          <p:cNvSpPr txBox="1"/>
          <p:nvPr/>
        </p:nvSpPr>
        <p:spPr>
          <a:xfrm>
            <a:off x="6622473" y="1409217"/>
            <a:ext cx="4959927" cy="400110"/>
          </a:xfrm>
          <a:prstGeom prst="rect">
            <a:avLst/>
          </a:prstGeom>
          <a:noFill/>
        </p:spPr>
        <p:txBody>
          <a:bodyPr wrap="square" rtlCol="0">
            <a:spAutoFit/>
          </a:bodyPr>
          <a:lstStyle/>
          <a:p>
            <a:r>
              <a:rPr lang="en-US" sz="2000" dirty="0" smtClean="0"/>
              <a:t>H 4.2 Severity Rating: 3</a:t>
            </a:r>
            <a:endParaRPr lang="en-US" sz="2000" dirty="0"/>
          </a:p>
        </p:txBody>
      </p:sp>
      <p:sp>
        <p:nvSpPr>
          <p:cNvPr id="12" name="TextBox 11"/>
          <p:cNvSpPr txBox="1"/>
          <p:nvPr/>
        </p:nvSpPr>
        <p:spPr>
          <a:xfrm>
            <a:off x="6622473" y="1972941"/>
            <a:ext cx="4110182" cy="646331"/>
          </a:xfrm>
          <a:prstGeom prst="rect">
            <a:avLst/>
          </a:prstGeom>
          <a:noFill/>
        </p:spPr>
        <p:txBody>
          <a:bodyPr wrap="square" rtlCol="0">
            <a:spAutoFit/>
          </a:bodyPr>
          <a:lstStyle/>
          <a:p>
            <a:r>
              <a:rPr lang="en-US" dirty="0" smtClean="0"/>
              <a:t>Menu locations, styles and colors differ dramatically between pages. </a:t>
            </a:r>
            <a:endParaRPr lang="en-US" dirty="0"/>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8367" t="3938" r="20252" b="3927"/>
          <a:stretch/>
        </p:blipFill>
        <p:spPr>
          <a:xfrm>
            <a:off x="6622473" y="2787200"/>
            <a:ext cx="4655127" cy="2888545"/>
          </a:xfrm>
          <a:prstGeom prst="rect">
            <a:avLst/>
          </a:prstGeom>
        </p:spPr>
      </p:pic>
      <p:sp>
        <p:nvSpPr>
          <p:cNvPr id="14" name="Rectangle 13"/>
          <p:cNvSpPr/>
          <p:nvPr/>
        </p:nvSpPr>
        <p:spPr>
          <a:xfrm>
            <a:off x="7407563" y="3327053"/>
            <a:ext cx="997528" cy="2348691"/>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31927" y="3491345"/>
            <a:ext cx="1015523" cy="218439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7407563" y="5581420"/>
            <a:ext cx="0" cy="42221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31927" y="5538524"/>
            <a:ext cx="0" cy="42221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622473" y="5828931"/>
            <a:ext cx="4655127" cy="553998"/>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33309" y="5814983"/>
            <a:ext cx="4442691" cy="553998"/>
          </a:xfrm>
          <a:prstGeom prst="rect">
            <a:avLst/>
          </a:prstGeom>
          <a:noFill/>
        </p:spPr>
        <p:txBody>
          <a:bodyPr wrap="square" rtlCol="0">
            <a:spAutoFit/>
          </a:bodyPr>
          <a:lstStyle/>
          <a:p>
            <a:r>
              <a:rPr lang="en-US" sz="1500" dirty="0" smtClean="0">
                <a:solidFill>
                  <a:schemeClr val="bg1"/>
                </a:solidFill>
              </a:rPr>
              <a:t>Menus lacking consistency across a single site can cause user confusion.</a:t>
            </a:r>
            <a:endParaRPr lang="en-US" sz="1500" dirty="0">
              <a:solidFill>
                <a:schemeClr val="bg1"/>
              </a:solidFill>
            </a:endParaRPr>
          </a:p>
        </p:txBody>
      </p:sp>
      <p:sp>
        <p:nvSpPr>
          <p:cNvPr id="21" name="Rounded Rectangle 20"/>
          <p:cNvSpPr/>
          <p:nvPr/>
        </p:nvSpPr>
        <p:spPr>
          <a:xfrm>
            <a:off x="332513" y="1052945"/>
            <a:ext cx="5107708" cy="5726546"/>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6391563" y="1052943"/>
            <a:ext cx="5107708" cy="5726546"/>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lide Number Placeholder 23"/>
          <p:cNvSpPr>
            <a:spLocks noGrp="1"/>
          </p:cNvSpPr>
          <p:nvPr>
            <p:ph type="sldNum" sz="quarter" idx="12"/>
          </p:nvPr>
        </p:nvSpPr>
        <p:spPr/>
        <p:txBody>
          <a:bodyPr/>
          <a:lstStyle/>
          <a:p>
            <a:fld id="{4FAB73BC-B049-4115-A692-8D63A059BFB8}" type="slidenum">
              <a:rPr lang="en-US" smtClean="0"/>
              <a:t>14</a:t>
            </a:fld>
            <a:endParaRPr lang="en-US" dirty="0"/>
          </a:p>
        </p:txBody>
      </p:sp>
    </p:spTree>
    <p:extLst>
      <p:ext uri="{BB962C8B-B14F-4D97-AF65-F5344CB8AC3E}">
        <p14:creationId xmlns:p14="http://schemas.microsoft.com/office/powerpoint/2010/main" val="18311994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219"/>
            <a:ext cx="10515600" cy="1075748"/>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1, Heuristic </a:t>
            </a:r>
            <a:r>
              <a:rPr lang="en-US" sz="2800" dirty="0" smtClean="0">
                <a:solidFill>
                  <a:schemeClr val="accent5">
                    <a:lumMod val="75000"/>
                  </a:schemeClr>
                </a:solidFill>
              </a:rPr>
              <a:t>5: Error Prevention</a:t>
            </a:r>
            <a:endParaRPr lang="en-US" sz="2800" dirty="0"/>
          </a:p>
        </p:txBody>
      </p:sp>
      <p:sp>
        <p:nvSpPr>
          <p:cNvPr id="3" name="TextBox 2"/>
          <p:cNvSpPr txBox="1"/>
          <p:nvPr/>
        </p:nvSpPr>
        <p:spPr>
          <a:xfrm>
            <a:off x="600365" y="1409217"/>
            <a:ext cx="4959927" cy="400110"/>
          </a:xfrm>
          <a:prstGeom prst="rect">
            <a:avLst/>
          </a:prstGeom>
          <a:noFill/>
        </p:spPr>
        <p:txBody>
          <a:bodyPr wrap="square" rtlCol="0">
            <a:spAutoFit/>
          </a:bodyPr>
          <a:lstStyle/>
          <a:p>
            <a:r>
              <a:rPr lang="en-US" sz="2000" dirty="0" smtClean="0"/>
              <a:t>H 5.1 &amp; 5.2 Severity Rating: 2 </a:t>
            </a:r>
            <a:endParaRPr lang="en-US" sz="2000" dirty="0"/>
          </a:p>
        </p:txBody>
      </p:sp>
      <p:sp>
        <p:nvSpPr>
          <p:cNvPr id="4" name="TextBox 3"/>
          <p:cNvSpPr txBox="1"/>
          <p:nvPr/>
        </p:nvSpPr>
        <p:spPr>
          <a:xfrm>
            <a:off x="600365" y="2019108"/>
            <a:ext cx="4110182" cy="1200329"/>
          </a:xfrm>
          <a:prstGeom prst="rect">
            <a:avLst/>
          </a:prstGeom>
          <a:noFill/>
        </p:spPr>
        <p:txBody>
          <a:bodyPr wrap="square" rtlCol="0">
            <a:spAutoFit/>
          </a:bodyPr>
          <a:lstStyle/>
          <a:p>
            <a:r>
              <a:rPr lang="en-US" dirty="0" smtClean="0"/>
              <a:t>The form does not check if a phone number or email address entered is valid or prompt for valid phone number or email format.</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15" t="15205" r="41670" b="10895"/>
          <a:stretch/>
        </p:blipFill>
        <p:spPr>
          <a:xfrm>
            <a:off x="600365" y="3429217"/>
            <a:ext cx="4664364" cy="533183"/>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2397" r="24186" b="8213"/>
          <a:stretch/>
        </p:blipFill>
        <p:spPr>
          <a:xfrm>
            <a:off x="600365" y="4172180"/>
            <a:ext cx="4664364" cy="535709"/>
          </a:xfrm>
          <a:prstGeom prst="rect">
            <a:avLst/>
          </a:prstGeom>
        </p:spPr>
      </p:pic>
      <p:cxnSp>
        <p:nvCxnSpPr>
          <p:cNvPr id="8" name="Straight Connector 7"/>
          <p:cNvCxnSpPr/>
          <p:nvPr/>
        </p:nvCxnSpPr>
        <p:spPr>
          <a:xfrm>
            <a:off x="600365" y="3445166"/>
            <a:ext cx="0" cy="191192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72657" y="5024584"/>
            <a:ext cx="4692072" cy="1071416"/>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7382" y="5116945"/>
            <a:ext cx="4350327" cy="830997"/>
          </a:xfrm>
          <a:prstGeom prst="rect">
            <a:avLst/>
          </a:prstGeom>
          <a:noFill/>
        </p:spPr>
        <p:txBody>
          <a:bodyPr wrap="square" rtlCol="0">
            <a:spAutoFit/>
          </a:bodyPr>
          <a:lstStyle/>
          <a:p>
            <a:r>
              <a:rPr lang="en-US" sz="1600" dirty="0" smtClean="0">
                <a:solidFill>
                  <a:schemeClr val="bg1"/>
                </a:solidFill>
              </a:rPr>
              <a:t>Not having validation checks for phone number and email may allow a user to unknowingly enter an invalid number or email.</a:t>
            </a:r>
            <a:endParaRPr lang="en-US" sz="1600" dirty="0">
              <a:solidFill>
                <a:schemeClr val="bg1"/>
              </a:solidFill>
            </a:endParaRPr>
          </a:p>
        </p:txBody>
      </p:sp>
      <p:sp>
        <p:nvSpPr>
          <p:cNvPr id="12" name="TextBox 11"/>
          <p:cNvSpPr txBox="1"/>
          <p:nvPr/>
        </p:nvSpPr>
        <p:spPr>
          <a:xfrm>
            <a:off x="6941128" y="1434456"/>
            <a:ext cx="4959927" cy="400110"/>
          </a:xfrm>
          <a:prstGeom prst="rect">
            <a:avLst/>
          </a:prstGeom>
          <a:noFill/>
        </p:spPr>
        <p:txBody>
          <a:bodyPr wrap="square" rtlCol="0">
            <a:spAutoFit/>
          </a:bodyPr>
          <a:lstStyle/>
          <a:p>
            <a:r>
              <a:rPr lang="en-US" sz="2000" dirty="0" smtClean="0"/>
              <a:t>H 5.3 Severity Rating: 3</a:t>
            </a:r>
            <a:endParaRPr lang="en-US" sz="2000" dirty="0"/>
          </a:p>
        </p:txBody>
      </p:sp>
      <p:sp>
        <p:nvSpPr>
          <p:cNvPr id="13" name="TextBox 12"/>
          <p:cNvSpPr txBox="1"/>
          <p:nvPr/>
        </p:nvSpPr>
        <p:spPr>
          <a:xfrm>
            <a:off x="6941128" y="1995546"/>
            <a:ext cx="4110182" cy="1200329"/>
          </a:xfrm>
          <a:prstGeom prst="rect">
            <a:avLst/>
          </a:prstGeom>
          <a:noFill/>
        </p:spPr>
        <p:txBody>
          <a:bodyPr wrap="square" rtlCol="0">
            <a:spAutoFit/>
          </a:bodyPr>
          <a:lstStyle/>
          <a:p>
            <a:r>
              <a:rPr lang="en-US" dirty="0" smtClean="0"/>
              <a:t>The service request page menu has confusing options; it is unclear which to click to allow user to accomplish their goal of reporting a street signal issue. </a:t>
            </a:r>
            <a:endParaRPr lang="en-US" dirty="0"/>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b="26030"/>
          <a:stretch/>
        </p:blipFill>
        <p:spPr>
          <a:xfrm>
            <a:off x="6982892" y="3255130"/>
            <a:ext cx="2324219" cy="299221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9600" y="3255131"/>
            <a:ext cx="1428823" cy="2152761"/>
          </a:xfrm>
          <a:prstGeom prst="rect">
            <a:avLst/>
          </a:prstGeom>
        </p:spPr>
      </p:pic>
      <p:sp>
        <p:nvSpPr>
          <p:cNvPr id="16" name="Rectangle 15"/>
          <p:cNvSpPr/>
          <p:nvPr/>
        </p:nvSpPr>
        <p:spPr>
          <a:xfrm>
            <a:off x="7098147" y="3934692"/>
            <a:ext cx="960582" cy="20978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023183" y="4984572"/>
            <a:ext cx="1031128" cy="264745"/>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804398" y="3324326"/>
            <a:ext cx="1279237" cy="277855"/>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794392" y="4751237"/>
            <a:ext cx="1289243" cy="365708"/>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374909" y="5486400"/>
            <a:ext cx="2161309" cy="76094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9421091" y="5532443"/>
            <a:ext cx="2041236" cy="584775"/>
          </a:xfrm>
          <a:prstGeom prst="rect">
            <a:avLst/>
          </a:prstGeom>
          <a:noFill/>
        </p:spPr>
        <p:txBody>
          <a:bodyPr wrap="square" rtlCol="0">
            <a:spAutoFit/>
          </a:bodyPr>
          <a:lstStyle/>
          <a:p>
            <a:r>
              <a:rPr lang="en-US" sz="1600" dirty="0" smtClean="0">
                <a:solidFill>
                  <a:schemeClr val="bg1"/>
                </a:solidFill>
              </a:rPr>
              <a:t>Unclear menu options create user confusion.</a:t>
            </a:r>
            <a:endParaRPr lang="en-US" sz="1600" dirty="0">
              <a:solidFill>
                <a:schemeClr val="bg1"/>
              </a:solidFill>
            </a:endParaRPr>
          </a:p>
        </p:txBody>
      </p:sp>
      <p:cxnSp>
        <p:nvCxnSpPr>
          <p:cNvPr id="23" name="Straight Connector 22"/>
          <p:cNvCxnSpPr/>
          <p:nvPr/>
        </p:nvCxnSpPr>
        <p:spPr>
          <a:xfrm>
            <a:off x="7887855" y="4144472"/>
            <a:ext cx="1616364"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7896892" y="5249317"/>
            <a:ext cx="1625600" cy="22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504219" y="3602181"/>
            <a:ext cx="1594747" cy="917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9519412" y="5121717"/>
            <a:ext cx="1594747" cy="917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519412" y="3574473"/>
            <a:ext cx="0" cy="1930262"/>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93964" y="1154545"/>
            <a:ext cx="5624945" cy="546792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6267275" y="1154545"/>
            <a:ext cx="5624945" cy="546792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lide Number Placeholder 33"/>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356588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875"/>
            <a:ext cx="10515600" cy="1306657"/>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1, Heuristic </a:t>
            </a:r>
            <a:r>
              <a:rPr lang="en-US" sz="2800" dirty="0" smtClean="0">
                <a:solidFill>
                  <a:schemeClr val="accent5">
                    <a:lumMod val="75000"/>
                  </a:schemeClr>
                </a:solidFill>
              </a:rPr>
              <a:t>6: Recognition Rather than Recall</a:t>
            </a:r>
            <a:endParaRPr lang="en-US" sz="2800" dirty="0"/>
          </a:p>
        </p:txBody>
      </p:sp>
      <p:sp>
        <p:nvSpPr>
          <p:cNvPr id="3" name="TextBox 2"/>
          <p:cNvSpPr txBox="1"/>
          <p:nvPr/>
        </p:nvSpPr>
        <p:spPr>
          <a:xfrm>
            <a:off x="457201" y="1388274"/>
            <a:ext cx="4959927" cy="400110"/>
          </a:xfrm>
          <a:prstGeom prst="rect">
            <a:avLst/>
          </a:prstGeom>
          <a:noFill/>
        </p:spPr>
        <p:txBody>
          <a:bodyPr wrap="square" rtlCol="0">
            <a:spAutoFit/>
          </a:bodyPr>
          <a:lstStyle/>
          <a:p>
            <a:r>
              <a:rPr lang="en-US" sz="2000" dirty="0" smtClean="0"/>
              <a:t>H 6.1 Severity Rating: 2</a:t>
            </a:r>
            <a:endParaRPr lang="en-US" sz="2000" dirty="0"/>
          </a:p>
        </p:txBody>
      </p:sp>
      <p:sp>
        <p:nvSpPr>
          <p:cNvPr id="4" name="TextBox 3"/>
          <p:cNvSpPr txBox="1"/>
          <p:nvPr/>
        </p:nvSpPr>
        <p:spPr>
          <a:xfrm>
            <a:off x="457201" y="1788384"/>
            <a:ext cx="4110182" cy="1200329"/>
          </a:xfrm>
          <a:prstGeom prst="rect">
            <a:avLst/>
          </a:prstGeom>
          <a:noFill/>
        </p:spPr>
        <p:txBody>
          <a:bodyPr wrap="square" rtlCol="0">
            <a:spAutoFit/>
          </a:bodyPr>
          <a:lstStyle/>
          <a:p>
            <a:r>
              <a:rPr lang="en-US" dirty="0" smtClean="0"/>
              <a:t>Navigation menus are usually on the top or left side of a page, so having the “Find it Fast” menu on the right side may slow users down. </a:t>
            </a:r>
            <a:endParaRPr lang="en-US" dirty="0"/>
          </a:p>
        </p:txBody>
      </p:sp>
      <p:cxnSp>
        <p:nvCxnSpPr>
          <p:cNvPr id="8" name="Straight Connector 7"/>
          <p:cNvCxnSpPr/>
          <p:nvPr/>
        </p:nvCxnSpPr>
        <p:spPr>
          <a:xfrm>
            <a:off x="5417128" y="5791202"/>
            <a:ext cx="0" cy="230909"/>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402" y="3098631"/>
            <a:ext cx="4920726" cy="2766464"/>
          </a:xfrm>
          <a:prstGeom prst="rect">
            <a:avLst/>
          </a:prstGeom>
        </p:spPr>
      </p:pic>
      <p:sp>
        <p:nvSpPr>
          <p:cNvPr id="6" name="Rectangle 5"/>
          <p:cNvSpPr/>
          <p:nvPr/>
        </p:nvSpPr>
        <p:spPr>
          <a:xfrm>
            <a:off x="3860800" y="3602185"/>
            <a:ext cx="1556328" cy="226291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126181" y="6022114"/>
            <a:ext cx="31865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96402" y="5973620"/>
            <a:ext cx="4659744" cy="614218"/>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06818" y="5938985"/>
            <a:ext cx="4649328" cy="553998"/>
          </a:xfrm>
          <a:prstGeom prst="rect">
            <a:avLst/>
          </a:prstGeom>
          <a:noFill/>
        </p:spPr>
        <p:txBody>
          <a:bodyPr wrap="square" rtlCol="0">
            <a:spAutoFit/>
          </a:bodyPr>
          <a:lstStyle/>
          <a:p>
            <a:r>
              <a:rPr lang="en-US" sz="1500" dirty="0" smtClean="0">
                <a:solidFill>
                  <a:schemeClr val="bg1"/>
                </a:solidFill>
              </a:rPr>
              <a:t>The user may not intuitively look for a menu on the right side of the page when accustomed to left or top menus.</a:t>
            </a:r>
            <a:endParaRPr lang="en-US" sz="1500" dirty="0">
              <a:solidFill>
                <a:schemeClr val="bg1"/>
              </a:solidFill>
            </a:endParaRPr>
          </a:p>
        </p:txBody>
      </p:sp>
      <p:sp>
        <p:nvSpPr>
          <p:cNvPr id="14" name="TextBox 13"/>
          <p:cNvSpPr txBox="1"/>
          <p:nvPr/>
        </p:nvSpPr>
        <p:spPr>
          <a:xfrm>
            <a:off x="6816438" y="1388274"/>
            <a:ext cx="4959927" cy="400110"/>
          </a:xfrm>
          <a:prstGeom prst="rect">
            <a:avLst/>
          </a:prstGeom>
          <a:noFill/>
        </p:spPr>
        <p:txBody>
          <a:bodyPr wrap="square" rtlCol="0">
            <a:spAutoFit/>
          </a:bodyPr>
          <a:lstStyle/>
          <a:p>
            <a:r>
              <a:rPr lang="en-US" sz="2000" dirty="0" smtClean="0"/>
              <a:t>H 6.2 Severity Rating: 3</a:t>
            </a:r>
            <a:endParaRPr lang="en-US" sz="2000" dirty="0"/>
          </a:p>
        </p:txBody>
      </p:sp>
      <p:sp>
        <p:nvSpPr>
          <p:cNvPr id="15" name="TextBox 14"/>
          <p:cNvSpPr txBox="1"/>
          <p:nvPr/>
        </p:nvSpPr>
        <p:spPr>
          <a:xfrm>
            <a:off x="6816438" y="1751241"/>
            <a:ext cx="4110182" cy="1200329"/>
          </a:xfrm>
          <a:prstGeom prst="rect">
            <a:avLst/>
          </a:prstGeom>
          <a:noFill/>
        </p:spPr>
        <p:txBody>
          <a:bodyPr wrap="square" rtlCol="0">
            <a:spAutoFit/>
          </a:bodyPr>
          <a:lstStyle/>
          <a:p>
            <a:r>
              <a:rPr lang="en-US" dirty="0" smtClean="0"/>
              <a:t>When selecting an option from an initial menu, the user should not have to select the same options again on their destination page.</a:t>
            </a:r>
            <a:endParaRPr lang="en-US"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437" y="2991572"/>
            <a:ext cx="4892515" cy="2873523"/>
          </a:xfrm>
          <a:prstGeom prst="rect">
            <a:avLst/>
          </a:prstGeom>
        </p:spPr>
      </p:pic>
      <p:sp>
        <p:nvSpPr>
          <p:cNvPr id="17" name="Rectangle 16"/>
          <p:cNvSpPr/>
          <p:nvPr/>
        </p:nvSpPr>
        <p:spPr>
          <a:xfrm>
            <a:off x="6816437" y="4784436"/>
            <a:ext cx="3472872" cy="221673"/>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7" idx="1"/>
          </p:cNvCxnSpPr>
          <p:nvPr/>
        </p:nvCxnSpPr>
        <p:spPr>
          <a:xfrm>
            <a:off x="6816437" y="4895273"/>
            <a:ext cx="0" cy="112683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88729" y="6022111"/>
            <a:ext cx="31865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049712" y="5938985"/>
            <a:ext cx="4601568" cy="648853"/>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7105127" y="5888314"/>
            <a:ext cx="4650116" cy="784830"/>
          </a:xfrm>
          <a:prstGeom prst="rect">
            <a:avLst/>
          </a:prstGeom>
          <a:noFill/>
        </p:spPr>
        <p:txBody>
          <a:bodyPr wrap="square" rtlCol="0">
            <a:spAutoFit/>
          </a:bodyPr>
          <a:lstStyle/>
          <a:p>
            <a:r>
              <a:rPr lang="en-US" sz="1500" dirty="0" smtClean="0">
                <a:solidFill>
                  <a:schemeClr val="bg1"/>
                </a:solidFill>
              </a:rPr>
              <a:t>The user should not have to select their choice from the form when they already selected it on the previous menu.</a:t>
            </a:r>
            <a:endParaRPr lang="en-US" sz="1500" dirty="0">
              <a:solidFill>
                <a:schemeClr val="bg1"/>
              </a:solidFill>
            </a:endParaRPr>
          </a:p>
        </p:txBody>
      </p:sp>
      <p:sp>
        <p:nvSpPr>
          <p:cNvPr id="23" name="Rounded Rectangle 22"/>
          <p:cNvSpPr/>
          <p:nvPr/>
        </p:nvSpPr>
        <p:spPr>
          <a:xfrm>
            <a:off x="101600" y="1163782"/>
            <a:ext cx="5562602" cy="5624945"/>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6481393" y="1163781"/>
            <a:ext cx="5562602" cy="5624945"/>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lide Number Placeholder 24"/>
          <p:cNvSpPr>
            <a:spLocks noGrp="1"/>
          </p:cNvSpPr>
          <p:nvPr>
            <p:ph type="sldNum" sz="quarter" idx="12"/>
          </p:nvPr>
        </p:nvSpPr>
        <p:spPr/>
        <p:txBody>
          <a:bodyPr/>
          <a:lstStyle/>
          <a:p>
            <a:fld id="{4FAB73BC-B049-4115-A692-8D63A059BFB8}" type="slidenum">
              <a:rPr lang="en-US" smtClean="0"/>
              <a:t>16</a:t>
            </a:fld>
            <a:endParaRPr lang="en-US" dirty="0"/>
          </a:p>
        </p:txBody>
      </p:sp>
    </p:spTree>
    <p:extLst>
      <p:ext uri="{BB962C8B-B14F-4D97-AF65-F5344CB8AC3E}">
        <p14:creationId xmlns:p14="http://schemas.microsoft.com/office/powerpoint/2010/main" val="383556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694"/>
            <a:ext cx="10515600" cy="1057275"/>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1, Heuristic </a:t>
            </a:r>
            <a:r>
              <a:rPr lang="en-US" sz="2800" dirty="0" smtClean="0">
                <a:solidFill>
                  <a:schemeClr val="accent5">
                    <a:lumMod val="75000"/>
                  </a:schemeClr>
                </a:solidFill>
              </a:rPr>
              <a:t>7: Flexibility and </a:t>
            </a:r>
            <a:r>
              <a:rPr lang="en-US" sz="2800" dirty="0" err="1" smtClean="0">
                <a:solidFill>
                  <a:schemeClr val="accent5">
                    <a:lumMod val="75000"/>
                  </a:schemeClr>
                </a:solidFill>
              </a:rPr>
              <a:t>Effiency</a:t>
            </a:r>
            <a:r>
              <a:rPr lang="en-US" sz="2800" dirty="0" smtClean="0">
                <a:solidFill>
                  <a:schemeClr val="accent5">
                    <a:lumMod val="75000"/>
                  </a:schemeClr>
                </a:solidFill>
              </a:rPr>
              <a:t> of Use</a:t>
            </a:r>
            <a:endParaRPr lang="en-US" sz="2800" dirty="0"/>
          </a:p>
        </p:txBody>
      </p:sp>
      <p:sp>
        <p:nvSpPr>
          <p:cNvPr id="3" name="TextBox 2"/>
          <p:cNvSpPr txBox="1"/>
          <p:nvPr/>
        </p:nvSpPr>
        <p:spPr>
          <a:xfrm>
            <a:off x="457201" y="1388274"/>
            <a:ext cx="4959927" cy="400110"/>
          </a:xfrm>
          <a:prstGeom prst="rect">
            <a:avLst/>
          </a:prstGeom>
          <a:noFill/>
        </p:spPr>
        <p:txBody>
          <a:bodyPr wrap="square" rtlCol="0">
            <a:spAutoFit/>
          </a:bodyPr>
          <a:lstStyle/>
          <a:p>
            <a:r>
              <a:rPr lang="en-US" sz="2000" dirty="0" smtClean="0"/>
              <a:t>H 7.1 Severity Rating: 2</a:t>
            </a:r>
            <a:endParaRPr lang="en-US" sz="2000" dirty="0"/>
          </a:p>
        </p:txBody>
      </p:sp>
      <p:sp>
        <p:nvSpPr>
          <p:cNvPr id="4" name="TextBox 3"/>
          <p:cNvSpPr txBox="1"/>
          <p:nvPr/>
        </p:nvSpPr>
        <p:spPr>
          <a:xfrm>
            <a:off x="457201" y="1788384"/>
            <a:ext cx="4110182" cy="1200329"/>
          </a:xfrm>
          <a:prstGeom prst="rect">
            <a:avLst/>
          </a:prstGeom>
          <a:noFill/>
        </p:spPr>
        <p:txBody>
          <a:bodyPr wrap="square" rtlCol="0">
            <a:spAutoFit/>
          </a:bodyPr>
          <a:lstStyle/>
          <a:p>
            <a:r>
              <a:rPr lang="en-US" dirty="0" smtClean="0"/>
              <a:t>While this section provides users with options (Fast Selection or More Options), this may confuse users or present information they do not need.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082" y="2988713"/>
            <a:ext cx="1397072" cy="3448227"/>
          </a:xfrm>
          <a:prstGeom prst="rect">
            <a:avLst/>
          </a:prstGeom>
        </p:spPr>
      </p:pic>
      <p:cxnSp>
        <p:nvCxnSpPr>
          <p:cNvPr id="7" name="Straight Connector 6"/>
          <p:cNvCxnSpPr/>
          <p:nvPr/>
        </p:nvCxnSpPr>
        <p:spPr>
          <a:xfrm flipV="1">
            <a:off x="1782621" y="3563295"/>
            <a:ext cx="323272" cy="1939"/>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782621" y="6398057"/>
            <a:ext cx="323272" cy="1939"/>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081086" y="3563295"/>
            <a:ext cx="0" cy="2834762"/>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047042" y="4853708"/>
            <a:ext cx="280519" cy="4619"/>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2327561" y="3472873"/>
            <a:ext cx="2239822" cy="296406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497233" y="3689623"/>
            <a:ext cx="1939636" cy="2708434"/>
          </a:xfrm>
          <a:prstGeom prst="rect">
            <a:avLst/>
          </a:prstGeom>
          <a:noFill/>
        </p:spPr>
        <p:txBody>
          <a:bodyPr wrap="square" rtlCol="0">
            <a:spAutoFit/>
          </a:bodyPr>
          <a:lstStyle/>
          <a:p>
            <a:r>
              <a:rPr lang="en-US" sz="1700" dirty="0" smtClean="0">
                <a:solidFill>
                  <a:schemeClr val="bg1"/>
                </a:solidFill>
              </a:rPr>
              <a:t>Providing the user with ample options is beneficial, but having too many options located in one menu can be overwhelming or create unnecessary confusion for the user.</a:t>
            </a:r>
            <a:endParaRPr lang="en-US" sz="1700" dirty="0">
              <a:solidFill>
                <a:schemeClr val="bg1"/>
              </a:solidFill>
            </a:endParaRPr>
          </a:p>
        </p:txBody>
      </p:sp>
      <p:sp>
        <p:nvSpPr>
          <p:cNvPr id="18" name="TextBox 17"/>
          <p:cNvSpPr txBox="1"/>
          <p:nvPr/>
        </p:nvSpPr>
        <p:spPr>
          <a:xfrm>
            <a:off x="7318628" y="1332151"/>
            <a:ext cx="4959927" cy="400110"/>
          </a:xfrm>
          <a:prstGeom prst="rect">
            <a:avLst/>
          </a:prstGeom>
          <a:noFill/>
        </p:spPr>
        <p:txBody>
          <a:bodyPr wrap="square" rtlCol="0">
            <a:spAutoFit/>
          </a:bodyPr>
          <a:lstStyle/>
          <a:p>
            <a:r>
              <a:rPr lang="en-US" sz="2000" dirty="0" smtClean="0"/>
              <a:t>H 7.2 Severity Rating: 2</a:t>
            </a:r>
            <a:endParaRPr lang="en-US" sz="2000" dirty="0"/>
          </a:p>
        </p:txBody>
      </p:sp>
      <p:sp>
        <p:nvSpPr>
          <p:cNvPr id="19" name="TextBox 18"/>
          <p:cNvSpPr txBox="1"/>
          <p:nvPr/>
        </p:nvSpPr>
        <p:spPr>
          <a:xfrm>
            <a:off x="7318628" y="1838383"/>
            <a:ext cx="4110182" cy="1200329"/>
          </a:xfrm>
          <a:prstGeom prst="rect">
            <a:avLst/>
          </a:prstGeom>
          <a:noFill/>
        </p:spPr>
        <p:txBody>
          <a:bodyPr wrap="square" rtlCol="0">
            <a:spAutoFit/>
          </a:bodyPr>
          <a:lstStyle/>
          <a:p>
            <a:r>
              <a:rPr lang="en-US" dirty="0" smtClean="0"/>
              <a:t>The “I Want To” menu under the Find it Fast section contains too many options in the sub-menu and those options are presented in an arbitrary order. </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628" y="3161365"/>
            <a:ext cx="4094089" cy="2653937"/>
          </a:xfrm>
          <a:prstGeom prst="rect">
            <a:avLst/>
          </a:prstGeom>
        </p:spPr>
      </p:pic>
      <p:sp>
        <p:nvSpPr>
          <p:cNvPr id="21" name="Rectangle 20"/>
          <p:cNvSpPr/>
          <p:nvPr/>
        </p:nvSpPr>
        <p:spPr>
          <a:xfrm>
            <a:off x="7426561" y="3756862"/>
            <a:ext cx="1947158" cy="1969683"/>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H="1">
            <a:off x="7038109" y="3870036"/>
            <a:ext cx="388453"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056581" y="3851564"/>
            <a:ext cx="0" cy="2041237"/>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7028872" y="5888183"/>
            <a:ext cx="388453"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7361382" y="5815302"/>
            <a:ext cx="4051335" cy="582755"/>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426561" y="5815302"/>
            <a:ext cx="3986156" cy="584775"/>
          </a:xfrm>
          <a:prstGeom prst="rect">
            <a:avLst/>
          </a:prstGeom>
          <a:noFill/>
        </p:spPr>
        <p:txBody>
          <a:bodyPr wrap="square" rtlCol="0">
            <a:spAutoFit/>
          </a:bodyPr>
          <a:lstStyle/>
          <a:p>
            <a:r>
              <a:rPr lang="en-US" sz="1600" dirty="0" smtClean="0">
                <a:solidFill>
                  <a:schemeClr val="bg1"/>
                </a:solidFill>
              </a:rPr>
              <a:t>Menu items should be organized in a logical fashion that makes sense to the user.</a:t>
            </a:r>
            <a:endParaRPr lang="en-US" sz="1600" dirty="0">
              <a:solidFill>
                <a:schemeClr val="bg1"/>
              </a:solidFill>
            </a:endParaRPr>
          </a:p>
        </p:txBody>
      </p:sp>
      <p:sp>
        <p:nvSpPr>
          <p:cNvPr id="30" name="Rounded Rectangle 29"/>
          <p:cNvSpPr/>
          <p:nvPr/>
        </p:nvSpPr>
        <p:spPr>
          <a:xfrm>
            <a:off x="152401" y="1237673"/>
            <a:ext cx="5006109" cy="550487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6727501" y="1237673"/>
            <a:ext cx="5006109" cy="5504872"/>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lide Number Placeholder 31"/>
          <p:cNvSpPr>
            <a:spLocks noGrp="1"/>
          </p:cNvSpPr>
          <p:nvPr>
            <p:ph type="sldNum" sz="quarter" idx="12"/>
          </p:nvPr>
        </p:nvSpPr>
        <p:spPr/>
        <p:txBody>
          <a:bodyPr/>
          <a:lstStyle/>
          <a:p>
            <a:fld id="{4FAB73BC-B049-4115-A692-8D63A059BFB8}" type="slidenum">
              <a:rPr lang="en-US" smtClean="0"/>
              <a:t>17</a:t>
            </a:fld>
            <a:endParaRPr lang="en-US" dirty="0"/>
          </a:p>
        </p:txBody>
      </p:sp>
    </p:spTree>
    <p:extLst>
      <p:ext uri="{BB962C8B-B14F-4D97-AF65-F5344CB8AC3E}">
        <p14:creationId xmlns:p14="http://schemas.microsoft.com/office/powerpoint/2010/main" val="3811909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073"/>
            <a:ext cx="10515600" cy="1149639"/>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1, Heuristic </a:t>
            </a:r>
            <a:r>
              <a:rPr lang="en-US" sz="2800" dirty="0" smtClean="0">
                <a:solidFill>
                  <a:schemeClr val="accent5">
                    <a:lumMod val="75000"/>
                  </a:schemeClr>
                </a:solidFill>
              </a:rPr>
              <a:t>8: Aesthetic and Minimalist Design</a:t>
            </a:r>
            <a:endParaRPr lang="en-US" sz="2800" dirty="0"/>
          </a:p>
        </p:txBody>
      </p:sp>
      <p:sp>
        <p:nvSpPr>
          <p:cNvPr id="3" name="TextBox 2"/>
          <p:cNvSpPr txBox="1"/>
          <p:nvPr/>
        </p:nvSpPr>
        <p:spPr>
          <a:xfrm>
            <a:off x="595745" y="1029566"/>
            <a:ext cx="4959927" cy="400110"/>
          </a:xfrm>
          <a:prstGeom prst="rect">
            <a:avLst/>
          </a:prstGeom>
          <a:noFill/>
        </p:spPr>
        <p:txBody>
          <a:bodyPr wrap="square" rtlCol="0">
            <a:spAutoFit/>
          </a:bodyPr>
          <a:lstStyle/>
          <a:p>
            <a:r>
              <a:rPr lang="en-US" sz="2000" dirty="0" smtClean="0"/>
              <a:t>H 8.1 Severity Rating: 2</a:t>
            </a:r>
            <a:endParaRPr lang="en-US" sz="2000" dirty="0"/>
          </a:p>
        </p:txBody>
      </p:sp>
      <p:sp>
        <p:nvSpPr>
          <p:cNvPr id="4" name="TextBox 3"/>
          <p:cNvSpPr txBox="1"/>
          <p:nvPr/>
        </p:nvSpPr>
        <p:spPr>
          <a:xfrm>
            <a:off x="595745" y="1702152"/>
            <a:ext cx="4502727" cy="1477328"/>
          </a:xfrm>
          <a:prstGeom prst="rect">
            <a:avLst/>
          </a:prstGeom>
          <a:noFill/>
        </p:spPr>
        <p:txBody>
          <a:bodyPr wrap="square" rtlCol="0">
            <a:spAutoFit/>
          </a:bodyPr>
          <a:lstStyle/>
          <a:p>
            <a:r>
              <a:rPr lang="en-US" dirty="0" smtClean="0"/>
              <a:t>After the user selects the option to “report street, signal and sidewalk issues,” the website presents too much information up front to the user before they get to the form they need in order to accomplish their goal. </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3113"/>
          <a:stretch/>
        </p:blipFill>
        <p:spPr>
          <a:xfrm>
            <a:off x="6396643" y="1029567"/>
            <a:ext cx="4534133" cy="5371234"/>
          </a:xfrm>
          <a:prstGeom prst="rect">
            <a:avLst/>
          </a:prstGeom>
        </p:spPr>
      </p:pic>
      <p:cxnSp>
        <p:nvCxnSpPr>
          <p:cNvPr id="7" name="Straight Connector 6"/>
          <p:cNvCxnSpPr/>
          <p:nvPr/>
        </p:nvCxnSpPr>
        <p:spPr>
          <a:xfrm flipH="1">
            <a:off x="7620000" y="1429676"/>
            <a:ext cx="18473" cy="4370760"/>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flipV="1">
            <a:off x="5430982" y="4442691"/>
            <a:ext cx="2207491"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595745" y="3451956"/>
            <a:ext cx="4941455" cy="2466110"/>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76779" y="3530849"/>
            <a:ext cx="4481945" cy="2308324"/>
          </a:xfrm>
          <a:prstGeom prst="rect">
            <a:avLst/>
          </a:prstGeom>
          <a:noFill/>
        </p:spPr>
        <p:txBody>
          <a:bodyPr wrap="square" rtlCol="0">
            <a:spAutoFit/>
          </a:bodyPr>
          <a:lstStyle/>
          <a:p>
            <a:r>
              <a:rPr lang="en-US" dirty="0" smtClean="0">
                <a:solidFill>
                  <a:schemeClr val="bg1"/>
                </a:solidFill>
              </a:rPr>
              <a:t>The user is immediately met with a lengthy wall of text and an overwhelming amount of information which they must choose to either read, skim, or skip and scroll entirely past before they are able to accomplish their goal task of filling out the problem report form. A user may feel overwhelmed or not see the form needed at all below the text.</a:t>
            </a:r>
            <a:endParaRPr lang="en-US" dirty="0">
              <a:solidFill>
                <a:schemeClr val="bg1"/>
              </a:solidFill>
            </a:endParaRPr>
          </a:p>
        </p:txBody>
      </p:sp>
      <p:sp>
        <p:nvSpPr>
          <p:cNvPr id="13" name="Rounded Rectangle 12"/>
          <p:cNvSpPr/>
          <p:nvPr/>
        </p:nvSpPr>
        <p:spPr>
          <a:xfrm>
            <a:off x="101599" y="831273"/>
            <a:ext cx="11951854" cy="5874327"/>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4FAB73BC-B049-4115-A692-8D63A059BFB8}" type="slidenum">
              <a:rPr lang="en-US" smtClean="0"/>
              <a:t>18</a:t>
            </a:fld>
            <a:endParaRPr lang="en-US" dirty="0"/>
          </a:p>
        </p:txBody>
      </p:sp>
    </p:spTree>
    <p:extLst>
      <p:ext uri="{BB962C8B-B14F-4D97-AF65-F5344CB8AC3E}">
        <p14:creationId xmlns:p14="http://schemas.microsoft.com/office/powerpoint/2010/main" val="227415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84"/>
            <a:ext cx="10515600" cy="1048039"/>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a:t>
            </a:r>
            <a:r>
              <a:rPr lang="en-US" sz="2800" dirty="0" smtClean="0">
                <a:solidFill>
                  <a:schemeClr val="accent5">
                    <a:lumMod val="75000"/>
                  </a:schemeClr>
                </a:solidFill>
              </a:rPr>
              <a:t>, </a:t>
            </a:r>
            <a:r>
              <a:rPr lang="en-US" sz="2800" dirty="0">
                <a:solidFill>
                  <a:schemeClr val="accent5">
                    <a:lumMod val="75000"/>
                  </a:schemeClr>
                </a:solidFill>
              </a:rPr>
              <a:t>Heuristic 2</a:t>
            </a:r>
            <a:r>
              <a:rPr lang="en-US" sz="2800" dirty="0" smtClean="0">
                <a:solidFill>
                  <a:schemeClr val="accent5">
                    <a:lumMod val="75000"/>
                  </a:schemeClr>
                </a:solidFill>
              </a:rPr>
              <a:t>: Match Between System and Real World</a:t>
            </a:r>
            <a:endParaRPr lang="en-US" sz="2800" dirty="0"/>
          </a:p>
        </p:txBody>
      </p:sp>
      <p:sp>
        <p:nvSpPr>
          <p:cNvPr id="3" name="TextBox 2"/>
          <p:cNvSpPr txBox="1"/>
          <p:nvPr/>
        </p:nvSpPr>
        <p:spPr>
          <a:xfrm>
            <a:off x="595745" y="1029566"/>
            <a:ext cx="4959927" cy="400110"/>
          </a:xfrm>
          <a:prstGeom prst="rect">
            <a:avLst/>
          </a:prstGeom>
          <a:noFill/>
        </p:spPr>
        <p:txBody>
          <a:bodyPr wrap="square" rtlCol="0">
            <a:spAutoFit/>
          </a:bodyPr>
          <a:lstStyle/>
          <a:p>
            <a:r>
              <a:rPr lang="en-US" sz="2000" dirty="0" smtClean="0"/>
              <a:t>H 2.1 Severity Rating: 3</a:t>
            </a:r>
            <a:endParaRPr lang="en-US" sz="2000" dirty="0"/>
          </a:p>
        </p:txBody>
      </p:sp>
      <p:sp>
        <p:nvSpPr>
          <p:cNvPr id="4" name="TextBox 3"/>
          <p:cNvSpPr txBox="1"/>
          <p:nvPr/>
        </p:nvSpPr>
        <p:spPr>
          <a:xfrm>
            <a:off x="595745" y="1702152"/>
            <a:ext cx="2559527" cy="1754326"/>
          </a:xfrm>
          <a:prstGeom prst="rect">
            <a:avLst/>
          </a:prstGeom>
          <a:noFill/>
        </p:spPr>
        <p:txBody>
          <a:bodyPr wrap="square" rtlCol="0">
            <a:spAutoFit/>
          </a:bodyPr>
          <a:lstStyle/>
          <a:p>
            <a:r>
              <a:rPr lang="en-US" dirty="0" smtClean="0"/>
              <a:t>The user has selected “Spring” events, but the calendar still displays the current January/Winter events regardless of the users selection.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5104" y="979055"/>
            <a:ext cx="4159464" cy="55501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272" y="979055"/>
            <a:ext cx="3886400" cy="3359323"/>
          </a:xfrm>
          <a:prstGeom prst="rect">
            <a:avLst/>
          </a:prstGeom>
        </p:spPr>
      </p:pic>
      <p:sp>
        <p:nvSpPr>
          <p:cNvPr id="7" name="Right Arrow 6"/>
          <p:cNvSpPr/>
          <p:nvPr/>
        </p:nvSpPr>
        <p:spPr>
          <a:xfrm>
            <a:off x="4747491" y="2658716"/>
            <a:ext cx="2580508" cy="443345"/>
          </a:xfrm>
          <a:prstGeom prst="right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601" y="2436091"/>
            <a:ext cx="341746" cy="427182"/>
          </a:xfrm>
          <a:prstGeom prst="rect">
            <a:avLst/>
          </a:prstGeom>
        </p:spPr>
      </p:pic>
      <p:cxnSp>
        <p:nvCxnSpPr>
          <p:cNvPr id="10" name="Straight Connector 9"/>
          <p:cNvCxnSpPr/>
          <p:nvPr/>
        </p:nvCxnSpPr>
        <p:spPr>
          <a:xfrm>
            <a:off x="3223491" y="1429676"/>
            <a:ext cx="18473" cy="357643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195783" y="1429676"/>
            <a:ext cx="34174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573818" y="3102061"/>
            <a:ext cx="3426691" cy="106353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75104" y="5190836"/>
            <a:ext cx="1045260" cy="378691"/>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5257800" y="3943927"/>
            <a:ext cx="2316018" cy="9237"/>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257800" y="3925456"/>
            <a:ext cx="0" cy="105294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4" idx="1"/>
          </p:cNvCxnSpPr>
          <p:nvPr/>
        </p:nvCxnSpPr>
        <p:spPr>
          <a:xfrm flipH="1" flipV="1">
            <a:off x="5449455" y="5380181"/>
            <a:ext cx="1725649" cy="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775856" y="4949334"/>
            <a:ext cx="4715164" cy="1550839"/>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14400" y="5006109"/>
            <a:ext cx="4451927" cy="1477328"/>
          </a:xfrm>
          <a:prstGeom prst="rect">
            <a:avLst/>
          </a:prstGeom>
          <a:noFill/>
        </p:spPr>
        <p:txBody>
          <a:bodyPr wrap="square" rtlCol="0">
            <a:spAutoFit/>
          </a:bodyPr>
          <a:lstStyle/>
          <a:p>
            <a:r>
              <a:rPr lang="en-US" dirty="0" smtClean="0">
                <a:solidFill>
                  <a:schemeClr val="bg1"/>
                </a:solidFill>
              </a:rPr>
              <a:t>The user expects that by clicking “Spring” events, the calendar will display Spring events, but instead, their action is not reflected in any way on the website’s calendar results page. </a:t>
            </a:r>
            <a:endParaRPr lang="en-US" dirty="0">
              <a:solidFill>
                <a:schemeClr val="bg1"/>
              </a:solidFill>
            </a:endParaRPr>
          </a:p>
        </p:txBody>
      </p:sp>
      <p:sp>
        <p:nvSpPr>
          <p:cNvPr id="25" name="Rounded Rectangle 24"/>
          <p:cNvSpPr/>
          <p:nvPr/>
        </p:nvSpPr>
        <p:spPr>
          <a:xfrm>
            <a:off x="212436" y="886691"/>
            <a:ext cx="11730182" cy="584661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lide Number Placeholder 25"/>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3234447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91020"/>
          </a:xfrm>
        </p:spPr>
        <p:txBody>
          <a:bodyPr/>
          <a:lstStyle/>
          <a:p>
            <a:r>
              <a:rPr lang="en-US" b="1" dirty="0" smtClean="0">
                <a:solidFill>
                  <a:schemeClr val="accent5">
                    <a:lumMod val="75000"/>
                  </a:schemeClr>
                </a:solidFill>
              </a:rPr>
              <a:t>◌</a:t>
            </a:r>
            <a:r>
              <a:rPr lang="en-US" sz="3200" dirty="0" smtClean="0">
                <a:solidFill>
                  <a:schemeClr val="accent5">
                    <a:lumMod val="75000"/>
                  </a:schemeClr>
                </a:solidFill>
              </a:rPr>
              <a:t>Executive Summary</a:t>
            </a:r>
            <a:endParaRPr lang="en-US" sz="32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2</a:t>
            </a:fld>
            <a:endParaRPr lang="en-US" dirty="0"/>
          </a:p>
        </p:txBody>
      </p:sp>
      <p:sp>
        <p:nvSpPr>
          <p:cNvPr id="4" name="TextBox 3"/>
          <p:cNvSpPr txBox="1"/>
          <p:nvPr/>
        </p:nvSpPr>
        <p:spPr>
          <a:xfrm>
            <a:off x="341746" y="1001038"/>
            <a:ext cx="11610109" cy="5355312"/>
          </a:xfrm>
          <a:prstGeom prst="rect">
            <a:avLst/>
          </a:prstGeom>
          <a:noFill/>
        </p:spPr>
        <p:txBody>
          <a:bodyPr wrap="square" rtlCol="0">
            <a:spAutoFit/>
          </a:bodyPr>
          <a:lstStyle/>
          <a:p>
            <a:r>
              <a:rPr lang="en-US" dirty="0" smtClean="0"/>
              <a:t>This report was created following a heuristic evaluation of the City of Vancouver Government website wherein evaluators completed task that real life users may need to accomplish both as residents and visitors of the city. Using Nielsen’s Ten Usability Heuristics, the site was evaluated while goal tasks were performed. </a:t>
            </a:r>
          </a:p>
          <a:p>
            <a:endParaRPr lang="en-US" dirty="0"/>
          </a:p>
          <a:p>
            <a:r>
              <a:rPr lang="en-US" dirty="0" smtClean="0"/>
              <a:t>As a result of the evaluation, findings were gathered and compiled to assess the positive and negative traits of the site per Nielsen’s heuristics and recommendations were provided. Below are selected highlights of both positive and negative findings. </a:t>
            </a:r>
          </a:p>
          <a:p>
            <a:endParaRPr lang="en-US" dirty="0"/>
          </a:p>
          <a:p>
            <a:r>
              <a:rPr lang="en-US" u="sng" dirty="0" smtClean="0"/>
              <a:t>Highlighted Positive Findings</a:t>
            </a:r>
          </a:p>
          <a:p>
            <a:pPr marL="285750" indent="-285750">
              <a:buFont typeface="Arial" panose="020B0604020202020204" pitchFamily="34" charset="0"/>
              <a:buChar char="•"/>
            </a:pPr>
            <a:r>
              <a:rPr lang="en-US" dirty="0" smtClean="0"/>
              <a:t>The site makes use of bread crumbs to assist users as they journey through multiple </a:t>
            </a:r>
            <a:r>
              <a:rPr lang="en-US" dirty="0" err="1" smtClean="0"/>
              <a:t>screenflows</a:t>
            </a:r>
            <a:r>
              <a:rPr lang="en-US" dirty="0" smtClean="0"/>
              <a:t>. </a:t>
            </a:r>
          </a:p>
          <a:p>
            <a:pPr marL="285750" indent="-285750">
              <a:buFont typeface="Arial" panose="020B0604020202020204" pitchFamily="34" charset="0"/>
              <a:buChar char="•"/>
            </a:pPr>
            <a:r>
              <a:rPr lang="en-US" dirty="0" smtClean="0"/>
              <a:t>Presenting users with key information highlighted at the top of a page creates an efficient and convenient experience for users. </a:t>
            </a:r>
          </a:p>
          <a:p>
            <a:pPr marL="285750" indent="-285750">
              <a:buFont typeface="Arial" panose="020B0604020202020204" pitchFamily="34" charset="0"/>
              <a:buChar char="•"/>
            </a:pPr>
            <a:endParaRPr lang="en-US" dirty="0"/>
          </a:p>
          <a:p>
            <a:r>
              <a:rPr lang="en-US" u="sng" dirty="0" smtClean="0"/>
              <a:t>Highlighted Negative Findings</a:t>
            </a:r>
          </a:p>
          <a:p>
            <a:pPr marL="285750" indent="-285750">
              <a:buFont typeface="Arial" panose="020B0604020202020204" pitchFamily="34" charset="0"/>
              <a:buChar char="•"/>
            </a:pPr>
            <a:r>
              <a:rPr lang="en-US" dirty="0" smtClean="0"/>
              <a:t>Menu styles and locations should remain consistent throughout the site.</a:t>
            </a:r>
          </a:p>
          <a:p>
            <a:pPr marL="285750" indent="-285750">
              <a:buFont typeface="Arial" panose="020B0604020202020204" pitchFamily="34" charset="0"/>
              <a:buChar char="•"/>
            </a:pPr>
            <a:r>
              <a:rPr lang="en-US" dirty="0" smtClean="0"/>
              <a:t>Filter options should work together and not cancel each other out when applied.</a:t>
            </a:r>
          </a:p>
          <a:p>
            <a:pPr marL="285750" indent="-285750">
              <a:buFont typeface="Arial" panose="020B0604020202020204" pitchFamily="34" charset="0"/>
              <a:buChar char="•"/>
            </a:pPr>
            <a:r>
              <a:rPr lang="en-US" dirty="0" smtClean="0"/>
              <a:t>Menus should be free of superfluous information and should be organized in a logical fashion. </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147889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456"/>
            <a:ext cx="10515600" cy="1084984"/>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a:t>
            </a:r>
            <a:r>
              <a:rPr lang="en-US" sz="2800" dirty="0" smtClean="0">
                <a:solidFill>
                  <a:schemeClr val="accent5">
                    <a:lumMod val="75000"/>
                  </a:schemeClr>
                </a:solidFill>
              </a:rPr>
              <a:t>3: User Control and Freedom</a:t>
            </a:r>
            <a:endParaRPr lang="en-US" sz="2800" dirty="0"/>
          </a:p>
        </p:txBody>
      </p:sp>
      <p:sp>
        <p:nvSpPr>
          <p:cNvPr id="3" name="TextBox 2"/>
          <p:cNvSpPr txBox="1"/>
          <p:nvPr/>
        </p:nvSpPr>
        <p:spPr>
          <a:xfrm>
            <a:off x="595745" y="1029566"/>
            <a:ext cx="4959927" cy="400110"/>
          </a:xfrm>
          <a:prstGeom prst="rect">
            <a:avLst/>
          </a:prstGeom>
          <a:noFill/>
        </p:spPr>
        <p:txBody>
          <a:bodyPr wrap="square" rtlCol="0">
            <a:spAutoFit/>
          </a:bodyPr>
          <a:lstStyle/>
          <a:p>
            <a:r>
              <a:rPr lang="en-US" sz="2000" dirty="0" smtClean="0"/>
              <a:t>H 3.1 Severity Rating: 2</a:t>
            </a:r>
            <a:endParaRPr lang="en-US" sz="2000" dirty="0"/>
          </a:p>
        </p:txBody>
      </p:sp>
      <p:sp>
        <p:nvSpPr>
          <p:cNvPr id="4" name="TextBox 3"/>
          <p:cNvSpPr txBox="1"/>
          <p:nvPr/>
        </p:nvSpPr>
        <p:spPr>
          <a:xfrm>
            <a:off x="595745" y="1582087"/>
            <a:ext cx="4502727" cy="1477328"/>
          </a:xfrm>
          <a:prstGeom prst="rect">
            <a:avLst/>
          </a:prstGeom>
          <a:noFill/>
        </p:spPr>
        <p:txBody>
          <a:bodyPr wrap="square" rtlCol="0">
            <a:spAutoFit/>
          </a:bodyPr>
          <a:lstStyle/>
          <a:p>
            <a:r>
              <a:rPr lang="en-US" dirty="0" smtClean="0"/>
              <a:t>There is no intuitive way for the user to return to the starting point from the page without clicking on the browser back button or site logo which returns the user all the way back to the home page.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45" y="3211826"/>
            <a:ext cx="5208593" cy="2873511"/>
          </a:xfrm>
          <a:prstGeom prst="rect">
            <a:avLst/>
          </a:prstGeom>
        </p:spPr>
      </p:pic>
      <p:sp>
        <p:nvSpPr>
          <p:cNvPr id="6" name="Rectangle 5"/>
          <p:cNvSpPr/>
          <p:nvPr/>
        </p:nvSpPr>
        <p:spPr>
          <a:xfrm>
            <a:off x="595745" y="3211826"/>
            <a:ext cx="5208593" cy="109231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95745" y="4230255"/>
            <a:ext cx="0" cy="200429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567321" y="6169890"/>
            <a:ext cx="5209309" cy="471055"/>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95745" y="6169890"/>
            <a:ext cx="5093855" cy="523220"/>
          </a:xfrm>
          <a:prstGeom prst="rect">
            <a:avLst/>
          </a:prstGeom>
          <a:noFill/>
        </p:spPr>
        <p:txBody>
          <a:bodyPr wrap="square" rtlCol="0">
            <a:spAutoFit/>
          </a:bodyPr>
          <a:lstStyle/>
          <a:p>
            <a:r>
              <a:rPr lang="en-US" sz="1400" dirty="0" smtClean="0">
                <a:solidFill>
                  <a:schemeClr val="bg1"/>
                </a:solidFill>
              </a:rPr>
              <a:t>The user should be presented with a way to navigate to the previous page without having to rely on their browser back button.</a:t>
            </a:r>
            <a:endParaRPr lang="en-US" sz="1400" dirty="0">
              <a:solidFill>
                <a:schemeClr val="bg1"/>
              </a:solidFill>
            </a:endParaRPr>
          </a:p>
        </p:txBody>
      </p:sp>
      <p:sp>
        <p:nvSpPr>
          <p:cNvPr id="11" name="TextBox 10"/>
          <p:cNvSpPr txBox="1"/>
          <p:nvPr/>
        </p:nvSpPr>
        <p:spPr>
          <a:xfrm>
            <a:off x="7232073" y="1029566"/>
            <a:ext cx="4959927" cy="400110"/>
          </a:xfrm>
          <a:prstGeom prst="rect">
            <a:avLst/>
          </a:prstGeom>
          <a:noFill/>
        </p:spPr>
        <p:txBody>
          <a:bodyPr wrap="square" rtlCol="0">
            <a:spAutoFit/>
          </a:bodyPr>
          <a:lstStyle/>
          <a:p>
            <a:r>
              <a:rPr lang="en-US" sz="2000" dirty="0" smtClean="0"/>
              <a:t>H 3.2 Severity Rating: 3 </a:t>
            </a:r>
            <a:endParaRPr lang="en-US" sz="2000" dirty="0"/>
          </a:p>
        </p:txBody>
      </p:sp>
      <p:sp>
        <p:nvSpPr>
          <p:cNvPr id="12" name="TextBox 11"/>
          <p:cNvSpPr txBox="1"/>
          <p:nvPr/>
        </p:nvSpPr>
        <p:spPr>
          <a:xfrm>
            <a:off x="7232073" y="1582087"/>
            <a:ext cx="4502727" cy="1200329"/>
          </a:xfrm>
          <a:prstGeom prst="rect">
            <a:avLst/>
          </a:prstGeom>
          <a:noFill/>
        </p:spPr>
        <p:txBody>
          <a:bodyPr wrap="square" rtlCol="0">
            <a:spAutoFit/>
          </a:bodyPr>
          <a:lstStyle/>
          <a:p>
            <a:r>
              <a:rPr lang="en-US" dirty="0" smtClean="0"/>
              <a:t>When the user reaches an event for February, they’re presented with a navigation link back to the calendar, but clicking this link resets the calendar dates back to the current month.</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073" y="2872193"/>
            <a:ext cx="4184865" cy="99065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073" y="4123091"/>
            <a:ext cx="4184865" cy="1315470"/>
          </a:xfrm>
          <a:prstGeom prst="rect">
            <a:avLst/>
          </a:prstGeom>
        </p:spPr>
      </p:pic>
      <p:sp>
        <p:nvSpPr>
          <p:cNvPr id="15" name="Rectangle 14"/>
          <p:cNvSpPr/>
          <p:nvPr/>
        </p:nvSpPr>
        <p:spPr>
          <a:xfrm>
            <a:off x="7315200" y="3574473"/>
            <a:ext cx="868218" cy="221672"/>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890396" y="4780826"/>
            <a:ext cx="868218" cy="221672"/>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Down Arrow 16"/>
          <p:cNvSpPr/>
          <p:nvPr/>
        </p:nvSpPr>
        <p:spPr>
          <a:xfrm>
            <a:off x="9116291" y="3757985"/>
            <a:ext cx="367145" cy="890596"/>
          </a:xfrm>
          <a:prstGeom prst="downArrow">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5428" y="3685309"/>
            <a:ext cx="267855" cy="334819"/>
          </a:xfrm>
          <a:prstGeom prst="rect">
            <a:avLst/>
          </a:prstGeom>
        </p:spPr>
      </p:pic>
      <p:cxnSp>
        <p:nvCxnSpPr>
          <p:cNvPr id="20" name="Straight Connector 19"/>
          <p:cNvCxnSpPr/>
          <p:nvPr/>
        </p:nvCxnSpPr>
        <p:spPr>
          <a:xfrm flipH="1">
            <a:off x="7232072" y="2872193"/>
            <a:ext cx="1" cy="3112971"/>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200537" y="5597236"/>
            <a:ext cx="4257964" cy="99752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315200" y="5597236"/>
            <a:ext cx="4101738" cy="1015663"/>
          </a:xfrm>
          <a:prstGeom prst="rect">
            <a:avLst/>
          </a:prstGeom>
          <a:noFill/>
        </p:spPr>
        <p:txBody>
          <a:bodyPr wrap="square" rtlCol="0">
            <a:spAutoFit/>
          </a:bodyPr>
          <a:lstStyle/>
          <a:p>
            <a:r>
              <a:rPr lang="en-US" sz="1500" dirty="0" smtClean="0">
                <a:solidFill>
                  <a:schemeClr val="bg1"/>
                </a:solidFill>
              </a:rPr>
              <a:t>The site reverts the calendar back to the current date rather than taking the user back to the selected month as they would expect to happen when clicking the Back to Calendar button.</a:t>
            </a:r>
            <a:endParaRPr lang="en-US" sz="1500" dirty="0">
              <a:solidFill>
                <a:schemeClr val="bg1"/>
              </a:solidFill>
            </a:endParaRPr>
          </a:p>
        </p:txBody>
      </p:sp>
      <p:sp>
        <p:nvSpPr>
          <p:cNvPr id="24" name="Rounded Rectangle 23"/>
          <p:cNvSpPr/>
          <p:nvPr/>
        </p:nvSpPr>
        <p:spPr>
          <a:xfrm>
            <a:off x="119714" y="979056"/>
            <a:ext cx="6048661" cy="582237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6539345" y="979056"/>
            <a:ext cx="5532582" cy="5822370"/>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4FAB73BC-B049-4115-A692-8D63A059BFB8}" type="slidenum">
              <a:rPr lang="en-US" smtClean="0"/>
              <a:t>20</a:t>
            </a:fld>
            <a:endParaRPr lang="en-US" dirty="0"/>
          </a:p>
        </p:txBody>
      </p:sp>
    </p:spTree>
    <p:extLst>
      <p:ext uri="{BB962C8B-B14F-4D97-AF65-F5344CB8AC3E}">
        <p14:creationId xmlns:p14="http://schemas.microsoft.com/office/powerpoint/2010/main" val="371497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83"/>
            <a:ext cx="10515600" cy="1140402"/>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3: User Control and Freedom</a:t>
            </a:r>
            <a:endParaRPr lang="en-US" sz="2800" dirty="0"/>
          </a:p>
        </p:txBody>
      </p:sp>
      <p:sp>
        <p:nvSpPr>
          <p:cNvPr id="4" name="TextBox 3"/>
          <p:cNvSpPr txBox="1"/>
          <p:nvPr/>
        </p:nvSpPr>
        <p:spPr>
          <a:xfrm>
            <a:off x="595745" y="1029566"/>
            <a:ext cx="4959927" cy="400110"/>
          </a:xfrm>
          <a:prstGeom prst="rect">
            <a:avLst/>
          </a:prstGeom>
          <a:noFill/>
        </p:spPr>
        <p:txBody>
          <a:bodyPr wrap="square" rtlCol="0">
            <a:spAutoFit/>
          </a:bodyPr>
          <a:lstStyle/>
          <a:p>
            <a:r>
              <a:rPr lang="en-US" sz="2000" dirty="0" smtClean="0"/>
              <a:t>H 3.3 Severity Rating: 2</a:t>
            </a:r>
            <a:endParaRPr lang="en-US" sz="2000" dirty="0"/>
          </a:p>
        </p:txBody>
      </p:sp>
      <p:sp>
        <p:nvSpPr>
          <p:cNvPr id="5" name="TextBox 4"/>
          <p:cNvSpPr txBox="1"/>
          <p:nvPr/>
        </p:nvSpPr>
        <p:spPr>
          <a:xfrm>
            <a:off x="595745" y="1582087"/>
            <a:ext cx="4502727" cy="2031325"/>
          </a:xfrm>
          <a:prstGeom prst="rect">
            <a:avLst/>
          </a:prstGeom>
          <a:noFill/>
        </p:spPr>
        <p:txBody>
          <a:bodyPr wrap="square" rtlCol="0">
            <a:spAutoFit/>
          </a:bodyPr>
          <a:lstStyle/>
          <a:p>
            <a:r>
              <a:rPr lang="en-US" dirty="0" smtClean="0"/>
              <a:t>Critical event information on the home page of the Night Market page is displayed in the yellow header bar, however, if the user clicks the “x” on the bar, there is no way to bring the bar back, and the information is not located anywhere else on the main home page.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071418"/>
            <a:ext cx="6234544" cy="4710545"/>
          </a:xfrm>
          <a:prstGeom prst="rect">
            <a:avLst/>
          </a:prstGeom>
        </p:spPr>
      </p:pic>
      <p:sp>
        <p:nvSpPr>
          <p:cNvPr id="7" name="Rectangle 6"/>
          <p:cNvSpPr/>
          <p:nvPr/>
        </p:nvSpPr>
        <p:spPr>
          <a:xfrm>
            <a:off x="6779491" y="1071418"/>
            <a:ext cx="3177309" cy="258618"/>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111345" y="1071418"/>
            <a:ext cx="380999" cy="358258"/>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779491" y="1330036"/>
            <a:ext cx="0" cy="228337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1"/>
          </p:cNvCxnSpPr>
          <p:nvPr/>
        </p:nvCxnSpPr>
        <p:spPr>
          <a:xfrm>
            <a:off x="11111345" y="1250547"/>
            <a:ext cx="0" cy="236286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590472" y="3613412"/>
            <a:ext cx="6539345" cy="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01964" y="3546762"/>
            <a:ext cx="4100940" cy="2235201"/>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86691" y="3713018"/>
            <a:ext cx="3703781" cy="2031325"/>
          </a:xfrm>
          <a:prstGeom prst="rect">
            <a:avLst/>
          </a:prstGeom>
          <a:noFill/>
        </p:spPr>
        <p:txBody>
          <a:bodyPr wrap="square" rtlCol="0">
            <a:spAutoFit/>
          </a:bodyPr>
          <a:lstStyle/>
          <a:p>
            <a:r>
              <a:rPr lang="en-US" dirty="0" smtClean="0">
                <a:solidFill>
                  <a:schemeClr val="bg1"/>
                </a:solidFill>
              </a:rPr>
              <a:t>If the user clicks the “x” without realizing this closes the entire bar, they must then explore the site in order to find out where and when the market is. This information is only found under the about page once the yellow header bar is closed.</a:t>
            </a:r>
            <a:endParaRPr lang="en-US" dirty="0">
              <a:solidFill>
                <a:schemeClr val="bg1"/>
              </a:solidFill>
            </a:endParaRPr>
          </a:p>
        </p:txBody>
      </p:sp>
      <p:sp>
        <p:nvSpPr>
          <p:cNvPr id="18" name="Rounded Rectangle 17"/>
          <p:cNvSpPr/>
          <p:nvPr/>
        </p:nvSpPr>
        <p:spPr>
          <a:xfrm>
            <a:off x="230909" y="861969"/>
            <a:ext cx="11711708" cy="5650661"/>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p:cNvSpPr>
            <a:spLocks noGrp="1"/>
          </p:cNvSpPr>
          <p:nvPr>
            <p:ph type="sldNum" sz="quarter" idx="12"/>
          </p:nvPr>
        </p:nvSpPr>
        <p:spPr/>
        <p:txBody>
          <a:bodyPr/>
          <a:lstStyle/>
          <a:p>
            <a:fld id="{4FAB73BC-B049-4115-A692-8D63A059BFB8}" type="slidenum">
              <a:rPr lang="en-US" smtClean="0"/>
              <a:t>21</a:t>
            </a:fld>
            <a:endParaRPr lang="en-US" dirty="0"/>
          </a:p>
        </p:txBody>
      </p:sp>
    </p:spTree>
    <p:extLst>
      <p:ext uri="{BB962C8B-B14F-4D97-AF65-F5344CB8AC3E}">
        <p14:creationId xmlns:p14="http://schemas.microsoft.com/office/powerpoint/2010/main" val="1187266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84"/>
            <a:ext cx="10515600" cy="1048039"/>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a:t>
            </a:r>
            <a:r>
              <a:rPr lang="en-US" sz="2800" dirty="0" smtClean="0">
                <a:solidFill>
                  <a:schemeClr val="accent5">
                    <a:lumMod val="75000"/>
                  </a:schemeClr>
                </a:solidFill>
              </a:rPr>
              <a:t>4: Consistency and Standards</a:t>
            </a:r>
            <a:endParaRPr lang="en-US" sz="2800" dirty="0"/>
          </a:p>
        </p:txBody>
      </p:sp>
      <p:sp>
        <p:nvSpPr>
          <p:cNvPr id="5" name="TextBox 4"/>
          <p:cNvSpPr txBox="1"/>
          <p:nvPr/>
        </p:nvSpPr>
        <p:spPr>
          <a:xfrm>
            <a:off x="549565" y="1030042"/>
            <a:ext cx="4959927" cy="400110"/>
          </a:xfrm>
          <a:prstGeom prst="rect">
            <a:avLst/>
          </a:prstGeom>
          <a:noFill/>
        </p:spPr>
        <p:txBody>
          <a:bodyPr wrap="square" rtlCol="0">
            <a:spAutoFit/>
          </a:bodyPr>
          <a:lstStyle/>
          <a:p>
            <a:r>
              <a:rPr lang="en-US" sz="2000" dirty="0" smtClean="0"/>
              <a:t>H 4.1 Severity Rating: 2</a:t>
            </a:r>
            <a:endParaRPr lang="en-US" sz="2000" dirty="0"/>
          </a:p>
        </p:txBody>
      </p:sp>
      <p:sp>
        <p:nvSpPr>
          <p:cNvPr id="6" name="TextBox 5"/>
          <p:cNvSpPr txBox="1"/>
          <p:nvPr/>
        </p:nvSpPr>
        <p:spPr>
          <a:xfrm>
            <a:off x="549565" y="1471295"/>
            <a:ext cx="4502727" cy="1477328"/>
          </a:xfrm>
          <a:prstGeom prst="rect">
            <a:avLst/>
          </a:prstGeom>
          <a:noFill/>
        </p:spPr>
        <p:txBody>
          <a:bodyPr wrap="square" rtlCol="0">
            <a:spAutoFit/>
          </a:bodyPr>
          <a:lstStyle/>
          <a:p>
            <a:r>
              <a:rPr lang="en-US" dirty="0" smtClean="0"/>
              <a:t>The “Visit Vancouver” button on the main page has the same appearance as other buttons and looks like it will take the user to another page of the same site, but takes the user to an external site.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745" y="3328852"/>
            <a:ext cx="4244111" cy="42863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745" y="2985436"/>
            <a:ext cx="3200564" cy="28576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46" y="3946284"/>
            <a:ext cx="4244110" cy="1704180"/>
          </a:xfrm>
          <a:prstGeom prst="rect">
            <a:avLst/>
          </a:prstGeom>
        </p:spPr>
      </p:pic>
      <p:sp>
        <p:nvSpPr>
          <p:cNvPr id="10" name="Rectangle 9"/>
          <p:cNvSpPr/>
          <p:nvPr/>
        </p:nvSpPr>
        <p:spPr>
          <a:xfrm>
            <a:off x="3768601" y="3271201"/>
            <a:ext cx="1043547" cy="486288"/>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95745" y="2965636"/>
            <a:ext cx="2045855" cy="30556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13163" y="3913574"/>
            <a:ext cx="2045855" cy="30556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Up Arrow 12"/>
          <p:cNvSpPr/>
          <p:nvPr/>
        </p:nvSpPr>
        <p:spPr>
          <a:xfrm>
            <a:off x="3796310" y="3694544"/>
            <a:ext cx="886526" cy="489527"/>
          </a:xfrm>
          <a:prstGeom prst="leftUp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2655" y="3587847"/>
            <a:ext cx="253835" cy="317294"/>
          </a:xfrm>
          <a:prstGeom prst="rect">
            <a:avLst/>
          </a:prstGeom>
        </p:spPr>
      </p:pic>
      <p:cxnSp>
        <p:nvCxnSpPr>
          <p:cNvPr id="16" name="Straight Connector 15"/>
          <p:cNvCxnSpPr/>
          <p:nvPr/>
        </p:nvCxnSpPr>
        <p:spPr>
          <a:xfrm>
            <a:off x="595745" y="3271201"/>
            <a:ext cx="0" cy="261236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549565" y="5781964"/>
            <a:ext cx="4244111" cy="849745"/>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86509" y="5793203"/>
            <a:ext cx="4017818" cy="830997"/>
          </a:xfrm>
          <a:prstGeom prst="rect">
            <a:avLst/>
          </a:prstGeom>
          <a:noFill/>
        </p:spPr>
        <p:txBody>
          <a:bodyPr wrap="square" rtlCol="0">
            <a:spAutoFit/>
          </a:bodyPr>
          <a:lstStyle/>
          <a:p>
            <a:r>
              <a:rPr lang="en-US" sz="1600" dirty="0" smtClean="0">
                <a:solidFill>
                  <a:schemeClr val="bg1"/>
                </a:solidFill>
              </a:rPr>
              <a:t>The site does not give the user any warning that clicking the button will take them to an external site.</a:t>
            </a:r>
            <a:endParaRPr lang="en-US" sz="1600" dirty="0">
              <a:solidFill>
                <a:schemeClr val="bg1"/>
              </a:solidFill>
            </a:endParaRPr>
          </a:p>
        </p:txBody>
      </p:sp>
      <p:sp>
        <p:nvSpPr>
          <p:cNvPr id="20" name="TextBox 19"/>
          <p:cNvSpPr txBox="1"/>
          <p:nvPr/>
        </p:nvSpPr>
        <p:spPr>
          <a:xfrm>
            <a:off x="6926855" y="979055"/>
            <a:ext cx="4959927" cy="400110"/>
          </a:xfrm>
          <a:prstGeom prst="rect">
            <a:avLst/>
          </a:prstGeom>
          <a:noFill/>
        </p:spPr>
        <p:txBody>
          <a:bodyPr wrap="square" rtlCol="0">
            <a:spAutoFit/>
          </a:bodyPr>
          <a:lstStyle/>
          <a:p>
            <a:r>
              <a:rPr lang="en-US" sz="2000" dirty="0" smtClean="0"/>
              <a:t>H 4.2 Severity Rating: 2</a:t>
            </a:r>
            <a:endParaRPr lang="en-US" sz="2000" dirty="0"/>
          </a:p>
        </p:txBody>
      </p:sp>
      <p:sp>
        <p:nvSpPr>
          <p:cNvPr id="21" name="TextBox 20"/>
          <p:cNvSpPr txBox="1"/>
          <p:nvPr/>
        </p:nvSpPr>
        <p:spPr>
          <a:xfrm>
            <a:off x="6926855" y="1430152"/>
            <a:ext cx="4502727" cy="923330"/>
          </a:xfrm>
          <a:prstGeom prst="rect">
            <a:avLst/>
          </a:prstGeom>
          <a:noFill/>
        </p:spPr>
        <p:txBody>
          <a:bodyPr wrap="square" rtlCol="0">
            <a:spAutoFit/>
          </a:bodyPr>
          <a:lstStyle/>
          <a:p>
            <a:r>
              <a:rPr lang="en-US" dirty="0" smtClean="0"/>
              <a:t>The address of the Night Market differs slightly on the “About” page from the yellow header banner. </a:t>
            </a:r>
            <a:endParaRPr lang="en-US" dirty="0"/>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6855" y="2511955"/>
            <a:ext cx="4540091" cy="342649"/>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4065" y="3013077"/>
            <a:ext cx="3828305" cy="1341385"/>
          </a:xfrm>
          <a:prstGeom prst="rect">
            <a:avLst/>
          </a:prstGeom>
        </p:spPr>
      </p:pic>
      <p:sp>
        <p:nvSpPr>
          <p:cNvPr id="24" name="Rectangle 23"/>
          <p:cNvSpPr/>
          <p:nvPr/>
        </p:nvSpPr>
        <p:spPr>
          <a:xfrm>
            <a:off x="9873674" y="2511955"/>
            <a:ext cx="960582" cy="34264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150592" y="3980248"/>
            <a:ext cx="2000172" cy="374214"/>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0834256" y="2854604"/>
            <a:ext cx="0" cy="2197687"/>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0150764" y="3955520"/>
            <a:ext cx="0" cy="1106007"/>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6926855" y="5045058"/>
            <a:ext cx="4540091" cy="1579142"/>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7065818" y="5061527"/>
            <a:ext cx="4267200" cy="1569660"/>
          </a:xfrm>
          <a:prstGeom prst="rect">
            <a:avLst/>
          </a:prstGeom>
          <a:noFill/>
        </p:spPr>
        <p:txBody>
          <a:bodyPr wrap="square" rtlCol="0">
            <a:spAutoFit/>
          </a:bodyPr>
          <a:lstStyle/>
          <a:p>
            <a:r>
              <a:rPr lang="en-US" sz="1600" dirty="0" smtClean="0">
                <a:solidFill>
                  <a:schemeClr val="bg1"/>
                </a:solidFill>
              </a:rPr>
              <a:t>When presenting the user with important information pertinent to the event, consistency and accuracy of information in all places is imperative. While the information is </a:t>
            </a:r>
            <a:r>
              <a:rPr lang="en-US" sz="1600" i="1" dirty="0" smtClean="0">
                <a:solidFill>
                  <a:schemeClr val="bg1"/>
                </a:solidFill>
              </a:rPr>
              <a:t>essentially </a:t>
            </a:r>
            <a:r>
              <a:rPr lang="en-US" sz="1600" dirty="0" smtClean="0">
                <a:solidFill>
                  <a:schemeClr val="bg1"/>
                </a:solidFill>
              </a:rPr>
              <a:t>the same, the address still differs which can mislead the user. </a:t>
            </a:r>
            <a:endParaRPr lang="en-US" sz="1600" dirty="0">
              <a:solidFill>
                <a:schemeClr val="bg1"/>
              </a:solidFill>
            </a:endParaRPr>
          </a:p>
        </p:txBody>
      </p:sp>
      <p:sp>
        <p:nvSpPr>
          <p:cNvPr id="34" name="Rounded Rectangle 33"/>
          <p:cNvSpPr/>
          <p:nvPr/>
        </p:nvSpPr>
        <p:spPr>
          <a:xfrm>
            <a:off x="147785" y="895927"/>
            <a:ext cx="5107709" cy="587432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6596823" y="909969"/>
            <a:ext cx="5107709" cy="5874328"/>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Slide Number Placeholder 35"/>
          <p:cNvSpPr>
            <a:spLocks noGrp="1"/>
          </p:cNvSpPr>
          <p:nvPr>
            <p:ph type="sldNum" sz="quarter" idx="12"/>
          </p:nvPr>
        </p:nvSpPr>
        <p:spPr/>
        <p:txBody>
          <a:bodyPr/>
          <a:lstStyle/>
          <a:p>
            <a:fld id="{4FAB73BC-B049-4115-A692-8D63A059BFB8}" type="slidenum">
              <a:rPr lang="en-US" smtClean="0"/>
              <a:t>22</a:t>
            </a:fld>
            <a:endParaRPr lang="en-US" dirty="0"/>
          </a:p>
        </p:txBody>
      </p:sp>
    </p:spTree>
    <p:extLst>
      <p:ext uri="{BB962C8B-B14F-4D97-AF65-F5344CB8AC3E}">
        <p14:creationId xmlns:p14="http://schemas.microsoft.com/office/powerpoint/2010/main" val="11040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455"/>
            <a:ext cx="10515600" cy="1121930"/>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4: Consistency and Standards</a:t>
            </a:r>
            <a:endParaRPr lang="en-US" sz="2800" dirty="0"/>
          </a:p>
        </p:txBody>
      </p:sp>
      <p:sp>
        <p:nvSpPr>
          <p:cNvPr id="3" name="Slide Number Placeholder 2"/>
          <p:cNvSpPr>
            <a:spLocks noGrp="1"/>
          </p:cNvSpPr>
          <p:nvPr>
            <p:ph type="sldNum" sz="quarter" idx="12"/>
          </p:nvPr>
        </p:nvSpPr>
        <p:spPr/>
        <p:txBody>
          <a:bodyPr/>
          <a:lstStyle/>
          <a:p>
            <a:fld id="{4FAB73BC-B049-4115-A692-8D63A059BFB8}" type="slidenum">
              <a:rPr lang="en-US" smtClean="0"/>
              <a:t>23</a:t>
            </a:fld>
            <a:endParaRPr lang="en-US" dirty="0"/>
          </a:p>
        </p:txBody>
      </p:sp>
      <p:sp>
        <p:nvSpPr>
          <p:cNvPr id="4" name="TextBox 3"/>
          <p:cNvSpPr txBox="1"/>
          <p:nvPr/>
        </p:nvSpPr>
        <p:spPr>
          <a:xfrm>
            <a:off x="549565" y="1030042"/>
            <a:ext cx="4959927" cy="400110"/>
          </a:xfrm>
          <a:prstGeom prst="rect">
            <a:avLst/>
          </a:prstGeom>
          <a:noFill/>
        </p:spPr>
        <p:txBody>
          <a:bodyPr wrap="square" rtlCol="0">
            <a:spAutoFit/>
          </a:bodyPr>
          <a:lstStyle/>
          <a:p>
            <a:r>
              <a:rPr lang="en-US" sz="2000" dirty="0" smtClean="0"/>
              <a:t>H 4.3 Severity Rating: 2</a:t>
            </a:r>
            <a:endParaRPr lang="en-US" sz="2000" dirty="0"/>
          </a:p>
        </p:txBody>
      </p:sp>
      <p:sp>
        <p:nvSpPr>
          <p:cNvPr id="5" name="TextBox 4"/>
          <p:cNvSpPr txBox="1"/>
          <p:nvPr/>
        </p:nvSpPr>
        <p:spPr>
          <a:xfrm>
            <a:off x="549565" y="1471295"/>
            <a:ext cx="2954893" cy="3139321"/>
          </a:xfrm>
          <a:prstGeom prst="rect">
            <a:avLst/>
          </a:prstGeom>
          <a:noFill/>
        </p:spPr>
        <p:txBody>
          <a:bodyPr wrap="square" rtlCol="0">
            <a:spAutoFit/>
          </a:bodyPr>
          <a:lstStyle/>
          <a:p>
            <a:r>
              <a:rPr lang="en-US" dirty="0" smtClean="0"/>
              <a:t>The calendar event date range selection and week view filters do not work together; the user can select specific dates from the date range filters, and then click “week view,” but the calendar will show events for the current week, not a week within the selected date range. </a:t>
            </a:r>
            <a:endParaRPr lang="en-US" dirty="0"/>
          </a:p>
        </p:txBody>
      </p:sp>
      <p:grpSp>
        <p:nvGrpSpPr>
          <p:cNvPr id="16" name="Group 15"/>
          <p:cNvGrpSpPr/>
          <p:nvPr/>
        </p:nvGrpSpPr>
        <p:grpSpPr>
          <a:xfrm>
            <a:off x="3680692" y="1030042"/>
            <a:ext cx="8061035" cy="3248977"/>
            <a:chOff x="549565" y="2948623"/>
            <a:chExt cx="8369730" cy="3257717"/>
          </a:xfrm>
        </p:grpSpPr>
        <p:grpSp>
          <p:nvGrpSpPr>
            <p:cNvPr id="15" name="Group 14"/>
            <p:cNvGrpSpPr/>
            <p:nvPr/>
          </p:nvGrpSpPr>
          <p:grpSpPr>
            <a:xfrm>
              <a:off x="549565" y="2948623"/>
              <a:ext cx="8369730" cy="3257717"/>
              <a:chOff x="549565" y="2948623"/>
              <a:chExt cx="8369730" cy="3257717"/>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65" y="2948623"/>
                <a:ext cx="8369730" cy="3257717"/>
              </a:xfrm>
              <a:prstGeom prst="rect">
                <a:avLst/>
              </a:prstGeom>
            </p:spPr>
          </p:pic>
          <p:sp>
            <p:nvSpPr>
              <p:cNvPr id="8" name="Rectangle 7"/>
              <p:cNvSpPr/>
              <p:nvPr/>
            </p:nvSpPr>
            <p:spPr>
              <a:xfrm>
                <a:off x="1911927" y="3020291"/>
                <a:ext cx="2697018" cy="21243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43710" y="3084945"/>
                <a:ext cx="258618" cy="138545"/>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780150" y="4140360"/>
                <a:ext cx="974105" cy="326734"/>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3419" y="4149596"/>
                <a:ext cx="954379" cy="173022"/>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302328" y="3243491"/>
                <a:ext cx="3477822" cy="113874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p:cNvSpPr/>
            <p:nvPr/>
          </p:nvSpPr>
          <p:spPr>
            <a:xfrm>
              <a:off x="4701310" y="2948623"/>
              <a:ext cx="78840" cy="3257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p:cNvCxnSpPr/>
          <p:nvPr/>
        </p:nvCxnSpPr>
        <p:spPr>
          <a:xfrm>
            <a:off x="7679311" y="2400351"/>
            <a:ext cx="0" cy="258728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897745" y="4765964"/>
            <a:ext cx="7856117" cy="1311563"/>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999345" y="4895273"/>
            <a:ext cx="7656946" cy="1200329"/>
          </a:xfrm>
          <a:prstGeom prst="rect">
            <a:avLst/>
          </a:prstGeom>
          <a:noFill/>
        </p:spPr>
        <p:txBody>
          <a:bodyPr wrap="square" rtlCol="0">
            <a:spAutoFit/>
          </a:bodyPr>
          <a:lstStyle/>
          <a:p>
            <a:r>
              <a:rPr lang="en-US" dirty="0" smtClean="0">
                <a:solidFill>
                  <a:schemeClr val="bg1"/>
                </a:solidFill>
              </a:rPr>
              <a:t>When the user selects a date range from the date filter, the user will assume that this filter will be applied for whatever calendar view option they choose; however, instead clicking week view returns the user back to the current week rather than the week view within the date ranges that the user selected. </a:t>
            </a:r>
            <a:endParaRPr lang="en-US" dirty="0">
              <a:solidFill>
                <a:schemeClr val="bg1"/>
              </a:solidFill>
            </a:endParaRPr>
          </a:p>
        </p:txBody>
      </p:sp>
      <p:sp>
        <p:nvSpPr>
          <p:cNvPr id="21" name="Rounded Rectangle 20"/>
          <p:cNvSpPr/>
          <p:nvPr/>
        </p:nvSpPr>
        <p:spPr>
          <a:xfrm>
            <a:off x="110835" y="831273"/>
            <a:ext cx="11961091" cy="561570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163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694"/>
            <a:ext cx="10515600" cy="1103457"/>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a:t>
            </a:r>
            <a:r>
              <a:rPr lang="en-US" sz="2800" dirty="0" smtClean="0">
                <a:solidFill>
                  <a:schemeClr val="accent5">
                    <a:lumMod val="75000"/>
                  </a:schemeClr>
                </a:solidFill>
              </a:rPr>
              <a:t>5: Error Prevention</a:t>
            </a:r>
            <a:endParaRPr lang="en-US" sz="2800" dirty="0"/>
          </a:p>
        </p:txBody>
      </p:sp>
      <p:sp>
        <p:nvSpPr>
          <p:cNvPr id="3" name="Slide Number Placeholder 2"/>
          <p:cNvSpPr>
            <a:spLocks noGrp="1"/>
          </p:cNvSpPr>
          <p:nvPr>
            <p:ph type="sldNum" sz="quarter" idx="12"/>
          </p:nvPr>
        </p:nvSpPr>
        <p:spPr/>
        <p:txBody>
          <a:bodyPr/>
          <a:lstStyle/>
          <a:p>
            <a:fld id="{4FAB73BC-B049-4115-A692-8D63A059BFB8}" type="slidenum">
              <a:rPr lang="en-US" smtClean="0"/>
              <a:t>24</a:t>
            </a:fld>
            <a:endParaRPr lang="en-US" dirty="0"/>
          </a:p>
        </p:txBody>
      </p:sp>
      <p:sp>
        <p:nvSpPr>
          <p:cNvPr id="6" name="TextBox 5"/>
          <p:cNvSpPr txBox="1"/>
          <p:nvPr/>
        </p:nvSpPr>
        <p:spPr>
          <a:xfrm>
            <a:off x="549565" y="1030042"/>
            <a:ext cx="4959927" cy="400110"/>
          </a:xfrm>
          <a:prstGeom prst="rect">
            <a:avLst/>
          </a:prstGeom>
          <a:noFill/>
        </p:spPr>
        <p:txBody>
          <a:bodyPr wrap="square" rtlCol="0">
            <a:spAutoFit/>
          </a:bodyPr>
          <a:lstStyle/>
          <a:p>
            <a:r>
              <a:rPr lang="en-US" sz="2000" dirty="0" smtClean="0"/>
              <a:t>H 5.1 Severity Rating: 1</a:t>
            </a:r>
            <a:endParaRPr lang="en-US" sz="2000" dirty="0"/>
          </a:p>
        </p:txBody>
      </p:sp>
      <p:sp>
        <p:nvSpPr>
          <p:cNvPr id="7" name="TextBox 6"/>
          <p:cNvSpPr txBox="1"/>
          <p:nvPr/>
        </p:nvSpPr>
        <p:spPr>
          <a:xfrm>
            <a:off x="512988" y="1605381"/>
            <a:ext cx="3144980" cy="1754326"/>
          </a:xfrm>
          <a:prstGeom prst="rect">
            <a:avLst/>
          </a:prstGeom>
          <a:noFill/>
        </p:spPr>
        <p:txBody>
          <a:bodyPr wrap="square" rtlCol="0">
            <a:spAutoFit/>
          </a:bodyPr>
          <a:lstStyle/>
          <a:p>
            <a:r>
              <a:rPr lang="en-US" dirty="0" smtClean="0"/>
              <a:t>When selecting dates for the date range on the calendar, the user can select an end date from the calendar that is before the start date they selected from the calendar.</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635" y="1030042"/>
            <a:ext cx="7439316" cy="2516722"/>
          </a:xfrm>
          <a:prstGeom prst="rect">
            <a:avLst/>
          </a:prstGeom>
        </p:spPr>
      </p:pic>
      <p:sp>
        <p:nvSpPr>
          <p:cNvPr id="9" name="Rectangle 8"/>
          <p:cNvSpPr/>
          <p:nvPr/>
        </p:nvSpPr>
        <p:spPr>
          <a:xfrm>
            <a:off x="6382327" y="1191491"/>
            <a:ext cx="2309091" cy="591127"/>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a:t>
            </a:r>
            <a:endParaRPr lang="en-US" dirty="0"/>
          </a:p>
        </p:txBody>
      </p:sp>
      <p:sp>
        <p:nvSpPr>
          <p:cNvPr id="10" name="Rectangle 9"/>
          <p:cNvSpPr/>
          <p:nvPr/>
        </p:nvSpPr>
        <p:spPr>
          <a:xfrm>
            <a:off x="9233817" y="1791854"/>
            <a:ext cx="1037019" cy="23090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9954493" y="2994712"/>
            <a:ext cx="824344" cy="23090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p:cNvCxnSpPr/>
          <p:nvPr/>
        </p:nvCxnSpPr>
        <p:spPr>
          <a:xfrm>
            <a:off x="6382327" y="1662545"/>
            <a:ext cx="0" cy="229985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33817" y="1791854"/>
            <a:ext cx="0" cy="217054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9954493" y="2994712"/>
            <a:ext cx="0" cy="96768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4036291" y="3922567"/>
            <a:ext cx="6234545" cy="1819564"/>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4248727" y="4041775"/>
            <a:ext cx="5874328" cy="1477328"/>
          </a:xfrm>
          <a:prstGeom prst="rect">
            <a:avLst/>
          </a:prstGeom>
          <a:noFill/>
        </p:spPr>
        <p:txBody>
          <a:bodyPr wrap="square" rtlCol="0">
            <a:spAutoFit/>
          </a:bodyPr>
          <a:lstStyle/>
          <a:p>
            <a:r>
              <a:rPr lang="en-US" dirty="0" smtClean="0">
                <a:solidFill>
                  <a:schemeClr val="bg1"/>
                </a:solidFill>
              </a:rPr>
              <a:t>The user is able to select dates from the calendar that are not sequentially valid; there are no system checks to prevent the user from selecting a date range that is not sequentially correct and no system messages appear if the user makes an invalid date selection. </a:t>
            </a:r>
            <a:endParaRPr lang="en-US" dirty="0">
              <a:solidFill>
                <a:schemeClr val="bg1"/>
              </a:solidFill>
            </a:endParaRPr>
          </a:p>
        </p:txBody>
      </p:sp>
      <p:sp>
        <p:nvSpPr>
          <p:cNvPr id="20" name="Rounded Rectangle 19"/>
          <p:cNvSpPr/>
          <p:nvPr/>
        </p:nvSpPr>
        <p:spPr>
          <a:xfrm>
            <a:off x="286327" y="840509"/>
            <a:ext cx="11573163" cy="5615709"/>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535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218"/>
            <a:ext cx="10515600" cy="1020330"/>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a:t>
            </a:r>
            <a:r>
              <a:rPr lang="en-US" sz="2800" dirty="0" smtClean="0">
                <a:solidFill>
                  <a:schemeClr val="accent5">
                    <a:lumMod val="75000"/>
                  </a:schemeClr>
                </a:solidFill>
              </a:rPr>
              <a:t>Heuristic 7: Flexibility and </a:t>
            </a:r>
            <a:r>
              <a:rPr lang="en-US" sz="2800" dirty="0">
                <a:solidFill>
                  <a:schemeClr val="accent5">
                    <a:lumMod val="75000"/>
                  </a:schemeClr>
                </a:solidFill>
              </a:rPr>
              <a:t>E</a:t>
            </a:r>
            <a:r>
              <a:rPr lang="en-US" sz="2800" dirty="0" smtClean="0">
                <a:solidFill>
                  <a:schemeClr val="accent5">
                    <a:lumMod val="75000"/>
                  </a:schemeClr>
                </a:solidFill>
              </a:rPr>
              <a:t>fficiency</a:t>
            </a:r>
            <a:r>
              <a:rPr lang="en-US" sz="2800" dirty="0" smtClean="0">
                <a:solidFill>
                  <a:schemeClr val="accent5">
                    <a:lumMod val="75000"/>
                  </a:schemeClr>
                </a:solidFill>
              </a:rPr>
              <a:t> of Use</a:t>
            </a:r>
            <a:endParaRPr lang="en-US" sz="2800" dirty="0"/>
          </a:p>
        </p:txBody>
      </p:sp>
      <p:sp>
        <p:nvSpPr>
          <p:cNvPr id="3" name="Slide Number Placeholder 2"/>
          <p:cNvSpPr>
            <a:spLocks noGrp="1"/>
          </p:cNvSpPr>
          <p:nvPr>
            <p:ph type="sldNum" sz="quarter" idx="12"/>
          </p:nvPr>
        </p:nvSpPr>
        <p:spPr/>
        <p:txBody>
          <a:bodyPr/>
          <a:lstStyle/>
          <a:p>
            <a:fld id="{4FAB73BC-B049-4115-A692-8D63A059BFB8}" type="slidenum">
              <a:rPr lang="en-US" smtClean="0"/>
              <a:t>25</a:t>
            </a:fld>
            <a:endParaRPr lang="en-US" dirty="0"/>
          </a:p>
        </p:txBody>
      </p:sp>
      <p:sp>
        <p:nvSpPr>
          <p:cNvPr id="4" name="TextBox 3"/>
          <p:cNvSpPr txBox="1"/>
          <p:nvPr/>
        </p:nvSpPr>
        <p:spPr>
          <a:xfrm>
            <a:off x="549565" y="1030042"/>
            <a:ext cx="4959927" cy="400110"/>
          </a:xfrm>
          <a:prstGeom prst="rect">
            <a:avLst/>
          </a:prstGeom>
          <a:noFill/>
        </p:spPr>
        <p:txBody>
          <a:bodyPr wrap="square" rtlCol="0">
            <a:spAutoFit/>
          </a:bodyPr>
          <a:lstStyle/>
          <a:p>
            <a:r>
              <a:rPr lang="en-US" sz="2000" dirty="0" smtClean="0"/>
              <a:t>H 7.1 Severity Rating: 2</a:t>
            </a:r>
            <a:endParaRPr lang="en-US" sz="2000" dirty="0"/>
          </a:p>
        </p:txBody>
      </p:sp>
      <p:sp>
        <p:nvSpPr>
          <p:cNvPr id="5" name="TextBox 4"/>
          <p:cNvSpPr txBox="1"/>
          <p:nvPr/>
        </p:nvSpPr>
        <p:spPr>
          <a:xfrm>
            <a:off x="549565" y="1471295"/>
            <a:ext cx="4502727" cy="923330"/>
          </a:xfrm>
          <a:prstGeom prst="rect">
            <a:avLst/>
          </a:prstGeom>
          <a:noFill/>
        </p:spPr>
        <p:txBody>
          <a:bodyPr wrap="square" rtlCol="0">
            <a:spAutoFit/>
          </a:bodyPr>
          <a:lstStyle/>
          <a:p>
            <a:r>
              <a:rPr lang="en-US" dirty="0" smtClean="0"/>
              <a:t>The calendar doesn’t allow the user to quickly or efficiently jump to a month; they must instead click through each month sequentially.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565" y="2505605"/>
            <a:ext cx="5267756" cy="2518977"/>
          </a:xfrm>
          <a:prstGeom prst="rect">
            <a:avLst/>
          </a:prstGeom>
        </p:spPr>
      </p:pic>
      <p:sp>
        <p:nvSpPr>
          <p:cNvPr id="7" name="Rectangle 6"/>
          <p:cNvSpPr/>
          <p:nvPr/>
        </p:nvSpPr>
        <p:spPr>
          <a:xfrm>
            <a:off x="4867564" y="3278909"/>
            <a:ext cx="785091" cy="40640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7" idx="3"/>
          </p:cNvCxnSpPr>
          <p:nvPr/>
        </p:nvCxnSpPr>
        <p:spPr>
          <a:xfrm>
            <a:off x="5652655" y="3482109"/>
            <a:ext cx="0" cy="1865746"/>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49565" y="5283203"/>
            <a:ext cx="5267756" cy="119105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4255" y="5301676"/>
            <a:ext cx="4978400" cy="1200329"/>
          </a:xfrm>
          <a:prstGeom prst="rect">
            <a:avLst/>
          </a:prstGeom>
          <a:noFill/>
        </p:spPr>
        <p:txBody>
          <a:bodyPr wrap="square" rtlCol="0">
            <a:spAutoFit/>
          </a:bodyPr>
          <a:lstStyle/>
          <a:p>
            <a:r>
              <a:rPr lang="en-US" dirty="0" smtClean="0">
                <a:solidFill>
                  <a:schemeClr val="bg1"/>
                </a:solidFill>
              </a:rPr>
              <a:t>Having a calendar without the ability to quickly jump to a month can frustrate the user and cause them to have to spend an unnecessarily long time just navigating to their desired month.</a:t>
            </a:r>
            <a:endParaRPr lang="en-US" dirty="0">
              <a:solidFill>
                <a:schemeClr val="bg1"/>
              </a:solidFill>
            </a:endParaRPr>
          </a:p>
        </p:txBody>
      </p:sp>
      <p:sp>
        <p:nvSpPr>
          <p:cNvPr id="12" name="TextBox 11"/>
          <p:cNvSpPr txBox="1"/>
          <p:nvPr/>
        </p:nvSpPr>
        <p:spPr>
          <a:xfrm>
            <a:off x="6851073" y="1033459"/>
            <a:ext cx="4959927" cy="400110"/>
          </a:xfrm>
          <a:prstGeom prst="rect">
            <a:avLst/>
          </a:prstGeom>
          <a:noFill/>
        </p:spPr>
        <p:txBody>
          <a:bodyPr wrap="square" rtlCol="0">
            <a:spAutoFit/>
          </a:bodyPr>
          <a:lstStyle/>
          <a:p>
            <a:r>
              <a:rPr lang="en-US" sz="2000" dirty="0" smtClean="0"/>
              <a:t>H 7.2 Severity Rating: 3</a:t>
            </a:r>
            <a:endParaRPr lang="en-US" sz="2000" dirty="0"/>
          </a:p>
        </p:txBody>
      </p:sp>
      <p:sp>
        <p:nvSpPr>
          <p:cNvPr id="13" name="TextBox 12"/>
          <p:cNvSpPr txBox="1"/>
          <p:nvPr/>
        </p:nvSpPr>
        <p:spPr>
          <a:xfrm>
            <a:off x="6851073" y="1524916"/>
            <a:ext cx="4502727" cy="1661993"/>
          </a:xfrm>
          <a:prstGeom prst="rect">
            <a:avLst/>
          </a:prstGeom>
          <a:noFill/>
        </p:spPr>
        <p:txBody>
          <a:bodyPr wrap="square" rtlCol="0">
            <a:spAutoFit/>
          </a:bodyPr>
          <a:lstStyle/>
          <a:p>
            <a:r>
              <a:rPr lang="en-US" sz="1700" dirty="0" smtClean="0"/>
              <a:t>The selected “Winter Fruit Tree Pruning” event does not make it easy for the user to obtain the contact email to RSVP for the event; instead, the user must click the hyperlink, which opens the user’s default email application and only then can the user obtain the email address. </a:t>
            </a:r>
            <a:endParaRPr lang="en-US" sz="1700"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832" y="3250547"/>
            <a:ext cx="3469023" cy="2470275"/>
          </a:xfrm>
          <a:prstGeom prst="rect">
            <a:avLst/>
          </a:prstGeom>
        </p:spPr>
      </p:pic>
      <p:sp>
        <p:nvSpPr>
          <p:cNvPr id="15" name="Rectangle 14"/>
          <p:cNvSpPr/>
          <p:nvPr/>
        </p:nvSpPr>
        <p:spPr>
          <a:xfrm>
            <a:off x="8368145" y="5523345"/>
            <a:ext cx="868219" cy="197477"/>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a:stCxn id="15" idx="3"/>
          </p:cNvCxnSpPr>
          <p:nvPr/>
        </p:nvCxnSpPr>
        <p:spPr>
          <a:xfrm>
            <a:off x="9236364" y="5622084"/>
            <a:ext cx="0" cy="21529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6958832" y="5837382"/>
            <a:ext cx="4087859" cy="635527"/>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38109" y="5837382"/>
            <a:ext cx="4008582" cy="584775"/>
          </a:xfrm>
          <a:prstGeom prst="rect">
            <a:avLst/>
          </a:prstGeom>
          <a:noFill/>
        </p:spPr>
        <p:txBody>
          <a:bodyPr wrap="square" rtlCol="0">
            <a:spAutoFit/>
          </a:bodyPr>
          <a:lstStyle/>
          <a:p>
            <a:r>
              <a:rPr lang="en-US" sz="1600" dirty="0" smtClean="0">
                <a:solidFill>
                  <a:schemeClr val="bg1"/>
                </a:solidFill>
              </a:rPr>
              <a:t>Not having the RSVP email address accessible and visible can be frustrating to users.</a:t>
            </a:r>
            <a:endParaRPr lang="en-US" sz="1600" dirty="0">
              <a:solidFill>
                <a:schemeClr val="bg1"/>
              </a:solidFill>
            </a:endParaRPr>
          </a:p>
        </p:txBody>
      </p:sp>
      <p:sp>
        <p:nvSpPr>
          <p:cNvPr id="20" name="Rounded Rectangle 19"/>
          <p:cNvSpPr/>
          <p:nvPr/>
        </p:nvSpPr>
        <p:spPr>
          <a:xfrm>
            <a:off x="184728" y="942112"/>
            <a:ext cx="5948218" cy="577936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262255" y="942112"/>
            <a:ext cx="5735781" cy="577936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800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457"/>
            <a:ext cx="10515600" cy="1048039"/>
          </a:xfrm>
        </p:spPr>
        <p:txBody>
          <a:bodyPr>
            <a:normAutofit/>
          </a:bodyPr>
          <a:lstStyle/>
          <a:p>
            <a:r>
              <a:rPr lang="en-US" sz="2800" b="1" dirty="0">
                <a:solidFill>
                  <a:schemeClr val="accent5">
                    <a:lumMod val="75000"/>
                  </a:schemeClr>
                </a:solidFill>
              </a:rPr>
              <a:t>◌ </a:t>
            </a:r>
            <a:r>
              <a:rPr lang="en-US" sz="2800" dirty="0">
                <a:solidFill>
                  <a:schemeClr val="accent5">
                    <a:lumMod val="75000"/>
                  </a:schemeClr>
                </a:solidFill>
              </a:rPr>
              <a:t>Detailed Negative Findings for Task 2, Heuristic </a:t>
            </a:r>
            <a:r>
              <a:rPr lang="en-US" sz="2800" dirty="0" smtClean="0">
                <a:solidFill>
                  <a:schemeClr val="accent5">
                    <a:lumMod val="75000"/>
                  </a:schemeClr>
                </a:solidFill>
              </a:rPr>
              <a:t>8: Aesthetic and Minimalist Design </a:t>
            </a:r>
            <a:endParaRPr lang="en-US" sz="2800" dirty="0"/>
          </a:p>
        </p:txBody>
      </p:sp>
      <p:sp>
        <p:nvSpPr>
          <p:cNvPr id="3" name="Slide Number Placeholder 2"/>
          <p:cNvSpPr>
            <a:spLocks noGrp="1"/>
          </p:cNvSpPr>
          <p:nvPr>
            <p:ph type="sldNum" sz="quarter" idx="12"/>
          </p:nvPr>
        </p:nvSpPr>
        <p:spPr/>
        <p:txBody>
          <a:bodyPr/>
          <a:lstStyle/>
          <a:p>
            <a:fld id="{4FAB73BC-B049-4115-A692-8D63A059BFB8}" type="slidenum">
              <a:rPr lang="en-US" smtClean="0"/>
              <a:t>26</a:t>
            </a:fld>
            <a:endParaRPr lang="en-US" dirty="0"/>
          </a:p>
        </p:txBody>
      </p:sp>
      <p:sp>
        <p:nvSpPr>
          <p:cNvPr id="4" name="TextBox 3"/>
          <p:cNvSpPr txBox="1"/>
          <p:nvPr/>
        </p:nvSpPr>
        <p:spPr>
          <a:xfrm>
            <a:off x="549565" y="1033459"/>
            <a:ext cx="4959927" cy="400110"/>
          </a:xfrm>
          <a:prstGeom prst="rect">
            <a:avLst/>
          </a:prstGeom>
          <a:noFill/>
        </p:spPr>
        <p:txBody>
          <a:bodyPr wrap="square" rtlCol="0">
            <a:spAutoFit/>
          </a:bodyPr>
          <a:lstStyle/>
          <a:p>
            <a:r>
              <a:rPr lang="en-US" sz="2000" dirty="0" smtClean="0"/>
              <a:t>H 8.1 Severity Rating: 3</a:t>
            </a:r>
            <a:endParaRPr lang="en-US" sz="2000" dirty="0"/>
          </a:p>
        </p:txBody>
      </p:sp>
      <p:sp>
        <p:nvSpPr>
          <p:cNvPr id="5" name="TextBox 4"/>
          <p:cNvSpPr txBox="1"/>
          <p:nvPr/>
        </p:nvSpPr>
        <p:spPr>
          <a:xfrm>
            <a:off x="549565" y="1474712"/>
            <a:ext cx="4502727" cy="923330"/>
          </a:xfrm>
          <a:prstGeom prst="rect">
            <a:avLst/>
          </a:prstGeom>
          <a:noFill/>
        </p:spPr>
        <p:txBody>
          <a:bodyPr wrap="square" rtlCol="0">
            <a:spAutoFit/>
          </a:bodyPr>
          <a:lstStyle/>
          <a:p>
            <a:r>
              <a:rPr lang="en-US" dirty="0" smtClean="0"/>
              <a:t>The calendar has no easy way to distinguish different types of events without scanning or filtering events from the drop down menu.</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3246"/>
          <a:stretch/>
        </p:blipFill>
        <p:spPr>
          <a:xfrm>
            <a:off x="549565" y="2439185"/>
            <a:ext cx="5067560" cy="3322032"/>
          </a:xfrm>
          <a:prstGeom prst="rect">
            <a:avLst/>
          </a:prstGeom>
        </p:spPr>
      </p:pic>
      <p:sp>
        <p:nvSpPr>
          <p:cNvPr id="7" name="Rectangle 6"/>
          <p:cNvSpPr/>
          <p:nvPr/>
        </p:nvSpPr>
        <p:spPr>
          <a:xfrm>
            <a:off x="3417455" y="3094182"/>
            <a:ext cx="2199670" cy="2667035"/>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5617125" y="5486400"/>
            <a:ext cx="0" cy="665018"/>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568037" y="5883564"/>
            <a:ext cx="5067560" cy="655348"/>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65018" y="5957455"/>
            <a:ext cx="4952107" cy="584775"/>
          </a:xfrm>
          <a:prstGeom prst="rect">
            <a:avLst/>
          </a:prstGeom>
          <a:noFill/>
        </p:spPr>
        <p:txBody>
          <a:bodyPr wrap="square" rtlCol="0">
            <a:spAutoFit/>
          </a:bodyPr>
          <a:lstStyle/>
          <a:p>
            <a:r>
              <a:rPr lang="en-US" sz="1600" dirty="0" smtClean="0">
                <a:solidFill>
                  <a:schemeClr val="bg1"/>
                </a:solidFill>
              </a:rPr>
              <a:t>Having no differentiation between events on the calendar can be confusing/frustrating for users. </a:t>
            </a:r>
            <a:endParaRPr lang="en-US" sz="1600" dirty="0">
              <a:solidFill>
                <a:schemeClr val="bg1"/>
              </a:solidFill>
            </a:endParaRPr>
          </a:p>
        </p:txBody>
      </p:sp>
      <p:sp>
        <p:nvSpPr>
          <p:cNvPr id="12" name="TextBox 11"/>
          <p:cNvSpPr txBox="1"/>
          <p:nvPr/>
        </p:nvSpPr>
        <p:spPr>
          <a:xfrm>
            <a:off x="6770255" y="1074602"/>
            <a:ext cx="4959927" cy="400110"/>
          </a:xfrm>
          <a:prstGeom prst="rect">
            <a:avLst/>
          </a:prstGeom>
          <a:noFill/>
        </p:spPr>
        <p:txBody>
          <a:bodyPr wrap="square" rtlCol="0">
            <a:spAutoFit/>
          </a:bodyPr>
          <a:lstStyle/>
          <a:p>
            <a:r>
              <a:rPr lang="en-US" sz="2000" dirty="0" smtClean="0"/>
              <a:t>H 8.2 Severity Rating: 1</a:t>
            </a:r>
            <a:endParaRPr lang="en-US" sz="2000" dirty="0"/>
          </a:p>
        </p:txBody>
      </p:sp>
      <p:sp>
        <p:nvSpPr>
          <p:cNvPr id="13" name="TextBox 12"/>
          <p:cNvSpPr txBox="1"/>
          <p:nvPr/>
        </p:nvSpPr>
        <p:spPr>
          <a:xfrm>
            <a:off x="6770255" y="1515855"/>
            <a:ext cx="4502727" cy="646331"/>
          </a:xfrm>
          <a:prstGeom prst="rect">
            <a:avLst/>
          </a:prstGeom>
          <a:noFill/>
        </p:spPr>
        <p:txBody>
          <a:bodyPr wrap="square" rtlCol="0">
            <a:spAutoFit/>
          </a:bodyPr>
          <a:lstStyle/>
          <a:p>
            <a:r>
              <a:rPr lang="en-US" dirty="0" smtClean="0"/>
              <a:t>“Calendar of Events” is displayed twice in nearly the same location.</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5674" y="2205415"/>
            <a:ext cx="4172164" cy="1511378"/>
          </a:xfrm>
          <a:prstGeom prst="rect">
            <a:avLst/>
          </a:prstGeom>
        </p:spPr>
      </p:pic>
      <p:sp>
        <p:nvSpPr>
          <p:cNvPr id="15" name="Rectangle 14"/>
          <p:cNvSpPr/>
          <p:nvPr/>
        </p:nvSpPr>
        <p:spPr>
          <a:xfrm>
            <a:off x="6825673" y="2327564"/>
            <a:ext cx="1320799" cy="203200"/>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015018" y="2880869"/>
            <a:ext cx="2082800" cy="333386"/>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5" idx="1"/>
          </p:cNvCxnSpPr>
          <p:nvPr/>
        </p:nvCxnSpPr>
        <p:spPr>
          <a:xfrm>
            <a:off x="6825673" y="2429164"/>
            <a:ext cx="0" cy="1662545"/>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015018" y="2880869"/>
            <a:ext cx="0" cy="1210840"/>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6770255" y="3923180"/>
            <a:ext cx="4331854" cy="1865746"/>
          </a:xfrm>
          <a:prstGeom prst="round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6927273" y="4066898"/>
            <a:ext cx="4070565" cy="1754326"/>
          </a:xfrm>
          <a:prstGeom prst="rect">
            <a:avLst/>
          </a:prstGeom>
          <a:noFill/>
        </p:spPr>
        <p:txBody>
          <a:bodyPr wrap="square" rtlCol="0">
            <a:spAutoFit/>
          </a:bodyPr>
          <a:lstStyle/>
          <a:p>
            <a:r>
              <a:rPr lang="en-US" dirty="0" smtClean="0">
                <a:solidFill>
                  <a:schemeClr val="bg1"/>
                </a:solidFill>
              </a:rPr>
              <a:t>Displaying the title Calendar of Events is an unnecessary added piece of information when the clickable link for the Calendar of Events is displayed directly above where the title is written on the page. </a:t>
            </a:r>
            <a:endParaRPr lang="en-US" dirty="0">
              <a:solidFill>
                <a:schemeClr val="bg1"/>
              </a:solidFill>
            </a:endParaRPr>
          </a:p>
        </p:txBody>
      </p:sp>
      <p:sp>
        <p:nvSpPr>
          <p:cNvPr id="23" name="Rounded Rectangle 22"/>
          <p:cNvSpPr/>
          <p:nvPr/>
        </p:nvSpPr>
        <p:spPr>
          <a:xfrm>
            <a:off x="230911" y="858982"/>
            <a:ext cx="11684000" cy="5862493"/>
          </a:xfrm>
          <a:prstGeom prst="round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650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83"/>
            <a:ext cx="10515600" cy="1038802"/>
          </a:xfrm>
        </p:spPr>
        <p:txBody>
          <a:bodyPr>
            <a:normAutofit/>
          </a:bodyPr>
          <a:lstStyle/>
          <a:p>
            <a:r>
              <a:rPr lang="en-US" sz="2800" b="1" dirty="0">
                <a:solidFill>
                  <a:schemeClr val="accent5">
                    <a:lumMod val="75000"/>
                  </a:schemeClr>
                </a:solidFill>
              </a:rPr>
              <a:t>◌</a:t>
            </a:r>
            <a:r>
              <a:rPr lang="en-US" sz="2800" dirty="0">
                <a:solidFill>
                  <a:schemeClr val="accent5">
                    <a:lumMod val="75000"/>
                  </a:schemeClr>
                </a:solidFill>
              </a:rPr>
              <a:t> </a:t>
            </a:r>
            <a:r>
              <a:rPr lang="en-US" sz="2800" dirty="0" smtClean="0">
                <a:solidFill>
                  <a:schemeClr val="accent5">
                    <a:lumMod val="75000"/>
                  </a:schemeClr>
                </a:solidFill>
              </a:rPr>
              <a:t>Task 1 &amp; 2 Combined Recommendations Summary Table </a:t>
            </a:r>
            <a:endParaRPr lang="en-US" sz="2800" dirty="0"/>
          </a:p>
        </p:txBody>
      </p:sp>
      <p:sp>
        <p:nvSpPr>
          <p:cNvPr id="3" name="Slide Number Placeholder 2"/>
          <p:cNvSpPr>
            <a:spLocks noGrp="1"/>
          </p:cNvSpPr>
          <p:nvPr>
            <p:ph type="sldNum" sz="quarter" idx="12"/>
          </p:nvPr>
        </p:nvSpPr>
        <p:spPr/>
        <p:txBody>
          <a:bodyPr/>
          <a:lstStyle/>
          <a:p>
            <a:fld id="{4FAB73BC-B049-4115-A692-8D63A059BFB8}" type="slidenum">
              <a:rPr lang="en-US" smtClean="0"/>
              <a:t>27</a:t>
            </a:fld>
            <a:endParaRPr lang="en-US" dirty="0"/>
          </a:p>
        </p:txBody>
      </p:sp>
      <p:graphicFrame>
        <p:nvGraphicFramePr>
          <p:cNvPr id="6" name="Chart 5"/>
          <p:cNvGraphicFramePr/>
          <p:nvPr>
            <p:extLst>
              <p:ext uri="{D42A27DB-BD31-4B8C-83A1-F6EECF244321}">
                <p14:modId xmlns:p14="http://schemas.microsoft.com/office/powerpoint/2010/main" val="630354048"/>
              </p:ext>
            </p:extLst>
          </p:nvPr>
        </p:nvGraphicFramePr>
        <p:xfrm>
          <a:off x="2032000" y="1190721"/>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8339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752475"/>
          </a:xfrm>
        </p:spPr>
        <p:txBody>
          <a:bodyPr>
            <a:normAutofit/>
          </a:bodyPr>
          <a:lstStyle/>
          <a:p>
            <a:r>
              <a:rPr lang="en-US" sz="2800" b="1" dirty="0" smtClean="0">
                <a:solidFill>
                  <a:schemeClr val="accent5">
                    <a:lumMod val="75000"/>
                  </a:schemeClr>
                </a:solidFill>
              </a:rPr>
              <a:t>◌ </a:t>
            </a:r>
            <a:r>
              <a:rPr lang="en-US" sz="2800" dirty="0" smtClean="0">
                <a:solidFill>
                  <a:schemeClr val="accent5">
                    <a:lumMod val="75000"/>
                  </a:schemeClr>
                </a:solidFill>
              </a:rPr>
              <a:t>Recommendations</a:t>
            </a:r>
            <a:r>
              <a:rPr lang="en-US" sz="2800" dirty="0">
                <a:solidFill>
                  <a:schemeClr val="accent5">
                    <a:lumMod val="75000"/>
                  </a:schemeClr>
                </a:solidFill>
              </a:rPr>
              <a:t> </a:t>
            </a:r>
            <a:r>
              <a:rPr lang="en-US" sz="2800" dirty="0" smtClean="0">
                <a:solidFill>
                  <a:schemeClr val="accent5">
                    <a:lumMod val="75000"/>
                  </a:schemeClr>
                </a:solidFill>
              </a:rPr>
              <a:t>Task 1:</a:t>
            </a:r>
            <a:endParaRPr lang="en-US" sz="28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28</a:t>
            </a:fld>
            <a:endParaRPr lang="en-US" dirty="0"/>
          </a:p>
        </p:txBody>
      </p:sp>
      <p:sp>
        <p:nvSpPr>
          <p:cNvPr id="4" name="TextBox 3"/>
          <p:cNvSpPr txBox="1"/>
          <p:nvPr/>
        </p:nvSpPr>
        <p:spPr>
          <a:xfrm>
            <a:off x="563418" y="877455"/>
            <a:ext cx="11092873" cy="5078313"/>
          </a:xfrm>
          <a:prstGeom prst="rect">
            <a:avLst/>
          </a:prstGeom>
          <a:noFill/>
        </p:spPr>
        <p:txBody>
          <a:bodyPr wrap="square" rtlCol="0">
            <a:spAutoFit/>
          </a:bodyPr>
          <a:lstStyle/>
          <a:p>
            <a:r>
              <a:rPr lang="en-US" dirty="0" smtClean="0"/>
              <a:t>H 1.1: Indicate to the user what page of the menu/tabs that they are currently on. </a:t>
            </a:r>
          </a:p>
          <a:p>
            <a:endParaRPr lang="en-US" dirty="0" smtClean="0"/>
          </a:p>
          <a:p>
            <a:r>
              <a:rPr lang="en-US" dirty="0" smtClean="0"/>
              <a:t>H 2.1: Align menus on left side of the page with fly out menus on the right to maintain user expectations. </a:t>
            </a:r>
          </a:p>
          <a:p>
            <a:endParaRPr lang="en-US" dirty="0" smtClean="0"/>
          </a:p>
          <a:p>
            <a:r>
              <a:rPr lang="en-US" dirty="0" smtClean="0"/>
              <a:t>H 4.1: Carry over users’ selection from page of a form or menu to the next to streamline their experience.</a:t>
            </a:r>
          </a:p>
          <a:p>
            <a:r>
              <a:rPr lang="en-US" dirty="0" smtClean="0"/>
              <a:t>H 4.2: Streamline the appearance of menus on the site to maintain visual consistency. </a:t>
            </a:r>
          </a:p>
          <a:p>
            <a:endParaRPr lang="en-US" dirty="0" smtClean="0"/>
          </a:p>
          <a:p>
            <a:r>
              <a:rPr lang="en-US" dirty="0" smtClean="0"/>
              <a:t>H 5.1: Create system checks for valid phone number input on user forms.</a:t>
            </a:r>
          </a:p>
          <a:p>
            <a:r>
              <a:rPr lang="en-US" dirty="0" smtClean="0"/>
              <a:t>H 5.2: Create system checks for valid email address input on user forms.</a:t>
            </a:r>
          </a:p>
          <a:p>
            <a:r>
              <a:rPr lang="en-US" dirty="0" smtClean="0"/>
              <a:t>H 5.3: Simplify menus and minimize the number of similar sounding options on the menu list. </a:t>
            </a:r>
          </a:p>
          <a:p>
            <a:endParaRPr lang="en-US" dirty="0" smtClean="0"/>
          </a:p>
          <a:p>
            <a:r>
              <a:rPr lang="en-US" dirty="0" smtClean="0"/>
              <a:t>H 6.1: Align menus on the left to maintain user consistency.</a:t>
            </a:r>
          </a:p>
          <a:p>
            <a:r>
              <a:rPr lang="en-US" dirty="0" smtClean="0"/>
              <a:t>H 6.2: Save users’ selections from one screen to the next as they go through a form. </a:t>
            </a:r>
          </a:p>
          <a:p>
            <a:endParaRPr lang="en-US" dirty="0" smtClean="0"/>
          </a:p>
          <a:p>
            <a:r>
              <a:rPr lang="en-US" dirty="0" smtClean="0"/>
              <a:t>H 7.1: Simplify menus to streamline the user’s experience.</a:t>
            </a:r>
          </a:p>
          <a:p>
            <a:r>
              <a:rPr lang="en-US" dirty="0" smtClean="0"/>
              <a:t>H 7.2: Simplify menus to streamline the user’s experience and present menu items in a logical, non-arbitrary manner.</a:t>
            </a:r>
          </a:p>
          <a:p>
            <a:endParaRPr lang="en-US" dirty="0" smtClean="0"/>
          </a:p>
          <a:p>
            <a:r>
              <a:rPr lang="en-US" dirty="0" smtClean="0"/>
              <a:t>H 8.1: Present important forms that the user need at the top of the page rather than below lengthy text blocks. </a:t>
            </a:r>
            <a:endParaRPr lang="en-US" dirty="0"/>
          </a:p>
        </p:txBody>
      </p:sp>
    </p:spTree>
    <p:extLst>
      <p:ext uri="{BB962C8B-B14F-4D97-AF65-F5344CB8AC3E}">
        <p14:creationId xmlns:p14="http://schemas.microsoft.com/office/powerpoint/2010/main" val="1998031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6693"/>
            <a:ext cx="10515600" cy="1001857"/>
          </a:xfrm>
        </p:spPr>
        <p:txBody>
          <a:bodyPr>
            <a:normAutofit/>
          </a:bodyPr>
          <a:lstStyle/>
          <a:p>
            <a:r>
              <a:rPr lang="en-US" sz="2800" b="1" dirty="0" smtClean="0">
                <a:solidFill>
                  <a:schemeClr val="accent5">
                    <a:lumMod val="75000"/>
                  </a:schemeClr>
                </a:solidFill>
              </a:rPr>
              <a:t>◌ </a:t>
            </a:r>
            <a:r>
              <a:rPr lang="en-US" sz="2800" dirty="0" smtClean="0">
                <a:solidFill>
                  <a:schemeClr val="accent5">
                    <a:lumMod val="75000"/>
                  </a:schemeClr>
                </a:solidFill>
              </a:rPr>
              <a:t>Recommendations Task 2:</a:t>
            </a:r>
            <a:endParaRPr lang="en-US" sz="28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29</a:t>
            </a:fld>
            <a:endParaRPr lang="en-US" dirty="0"/>
          </a:p>
        </p:txBody>
      </p:sp>
      <p:sp>
        <p:nvSpPr>
          <p:cNvPr id="4" name="TextBox 3"/>
          <p:cNvSpPr txBox="1"/>
          <p:nvPr/>
        </p:nvSpPr>
        <p:spPr>
          <a:xfrm>
            <a:off x="277092" y="671691"/>
            <a:ext cx="11499272" cy="6186309"/>
          </a:xfrm>
          <a:prstGeom prst="rect">
            <a:avLst/>
          </a:prstGeom>
          <a:noFill/>
        </p:spPr>
        <p:txBody>
          <a:bodyPr wrap="square" rtlCol="0">
            <a:spAutoFit/>
          </a:bodyPr>
          <a:lstStyle/>
          <a:p>
            <a:r>
              <a:rPr lang="en-US" dirty="0" smtClean="0"/>
              <a:t>H 2.1: Match site functions to user expectations, i.e. if the user clicks “spring events” the calendar should display spring events.</a:t>
            </a:r>
          </a:p>
          <a:p>
            <a:endParaRPr lang="en-US" dirty="0" smtClean="0"/>
          </a:p>
          <a:p>
            <a:r>
              <a:rPr lang="en-US" dirty="0" smtClean="0"/>
              <a:t>H 3.1: Include a button or link for the user to return to the previous page without having to rely on browser back button</a:t>
            </a:r>
          </a:p>
          <a:p>
            <a:r>
              <a:rPr lang="en-US" dirty="0" smtClean="0"/>
              <a:t>H 3.2: Save user choices from filters, i.e. if the user is viewing an event from the February calendar, the “back to calendar” function should return them to February, not the current month.</a:t>
            </a:r>
          </a:p>
          <a:p>
            <a:r>
              <a:rPr lang="en-US" dirty="0" smtClean="0"/>
              <a:t>H 3.3: Provide critical information that users need in places that the user can not accidentally close and then not be able to recover. </a:t>
            </a:r>
          </a:p>
          <a:p>
            <a:endParaRPr lang="en-US" dirty="0" smtClean="0"/>
          </a:p>
          <a:p>
            <a:r>
              <a:rPr lang="en-US" dirty="0" smtClean="0"/>
              <a:t>H 4.1: Give the user warnings or clues when they will be navigating away from the current site to an external site by clicking a button or link.</a:t>
            </a:r>
          </a:p>
          <a:p>
            <a:r>
              <a:rPr lang="en-US" dirty="0" smtClean="0"/>
              <a:t>H 4.2: Ensure that key information is correct and consistent all times it appears on a site. </a:t>
            </a:r>
          </a:p>
          <a:p>
            <a:r>
              <a:rPr lang="en-US" dirty="0" smtClean="0"/>
              <a:t>H 4.3: Ensure that calendar date filters work together and do not cancel each other out when the user selects more than one viewing option. </a:t>
            </a:r>
          </a:p>
          <a:p>
            <a:endParaRPr lang="en-US" dirty="0" smtClean="0"/>
          </a:p>
          <a:p>
            <a:r>
              <a:rPr lang="en-US" dirty="0" smtClean="0"/>
              <a:t>H 5.1: Prevent users from accidentally selecting non-sequential date ranges from the calendar.</a:t>
            </a:r>
          </a:p>
          <a:p>
            <a:endParaRPr lang="en-US" dirty="0" smtClean="0"/>
          </a:p>
          <a:p>
            <a:r>
              <a:rPr lang="en-US" dirty="0" smtClean="0"/>
              <a:t>H 7.1: Allow users to jump forward or backward to a specific month or date.</a:t>
            </a:r>
          </a:p>
          <a:p>
            <a:r>
              <a:rPr lang="en-US" dirty="0" smtClean="0"/>
              <a:t>H 7.2: Display important contact information directly on the webpage. </a:t>
            </a:r>
          </a:p>
          <a:p>
            <a:endParaRPr lang="en-US" dirty="0" smtClean="0"/>
          </a:p>
          <a:p>
            <a:r>
              <a:rPr lang="en-US" dirty="0" smtClean="0"/>
              <a:t>H 8.1: Differentiate calendar events using color/space or clear dividers. </a:t>
            </a:r>
          </a:p>
          <a:p>
            <a:r>
              <a:rPr lang="en-US" dirty="0" smtClean="0"/>
              <a:t>H 8.2: Omit unnecessary information by displaying “Calendar of Events” only once on the page.</a:t>
            </a:r>
            <a:endParaRPr lang="en-US" dirty="0"/>
          </a:p>
        </p:txBody>
      </p:sp>
    </p:spTree>
    <p:extLst>
      <p:ext uri="{BB962C8B-B14F-4D97-AF65-F5344CB8AC3E}">
        <p14:creationId xmlns:p14="http://schemas.microsoft.com/office/powerpoint/2010/main" val="3069336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983"/>
            <a:ext cx="10515600" cy="826366"/>
          </a:xfrm>
        </p:spPr>
        <p:txBody>
          <a:bodyPr/>
          <a:lstStyle/>
          <a:p>
            <a:r>
              <a:rPr lang="en-US" b="1" dirty="0" smtClean="0">
                <a:solidFill>
                  <a:schemeClr val="accent5">
                    <a:lumMod val="75000"/>
                  </a:schemeClr>
                </a:solidFill>
              </a:rPr>
              <a:t>◌ </a:t>
            </a:r>
            <a:r>
              <a:rPr lang="en-US" sz="3200" dirty="0" smtClean="0">
                <a:solidFill>
                  <a:schemeClr val="accent5">
                    <a:lumMod val="75000"/>
                  </a:schemeClr>
                </a:solidFill>
              </a:rPr>
              <a:t>Introduction</a:t>
            </a:r>
            <a:endParaRPr lang="en-US" sz="32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3</a:t>
            </a:fld>
            <a:endParaRPr lang="en-US" dirty="0"/>
          </a:p>
        </p:txBody>
      </p:sp>
      <p:sp>
        <p:nvSpPr>
          <p:cNvPr id="4" name="TextBox 3"/>
          <p:cNvSpPr txBox="1"/>
          <p:nvPr/>
        </p:nvSpPr>
        <p:spPr>
          <a:xfrm>
            <a:off x="1459345" y="969818"/>
            <a:ext cx="9153237" cy="3693319"/>
          </a:xfrm>
          <a:prstGeom prst="rect">
            <a:avLst/>
          </a:prstGeom>
          <a:noFill/>
        </p:spPr>
        <p:txBody>
          <a:bodyPr wrap="square" rtlCol="0">
            <a:spAutoFit/>
          </a:bodyPr>
          <a:lstStyle/>
          <a:p>
            <a:r>
              <a:rPr lang="en-US" dirty="0" smtClean="0">
                <a:solidFill>
                  <a:schemeClr val="accent5">
                    <a:lumMod val="75000"/>
                  </a:schemeClr>
                </a:solidFill>
              </a:rPr>
              <a:t>In an effort to better understand and improve the user experience on the City of Vancouver government website, a heuristic evaluation was conducted using two evaluators who were asked to perform two tasks: a task that a resident of the city of Vancouver might perform, and a task that a person who will be visiting the city of Vancouver might perform. </a:t>
            </a:r>
          </a:p>
          <a:p>
            <a:endParaRPr lang="en-US" dirty="0">
              <a:solidFill>
                <a:schemeClr val="accent5">
                  <a:lumMod val="75000"/>
                </a:schemeClr>
              </a:solidFill>
            </a:endParaRPr>
          </a:p>
          <a:p>
            <a:r>
              <a:rPr lang="en-US" dirty="0" smtClean="0">
                <a:solidFill>
                  <a:schemeClr val="accent5">
                    <a:lumMod val="75000"/>
                  </a:schemeClr>
                </a:solidFill>
              </a:rPr>
              <a:t>Each evaluator was given specific protocol to follow with specific task goals set for them to accomplish. In the process of accomplishing their goals, the evaluators were asked to evaluate the entire experience using set heuristic guidelines. </a:t>
            </a:r>
          </a:p>
          <a:p>
            <a:endParaRPr lang="en-US" dirty="0">
              <a:solidFill>
                <a:schemeClr val="accent5">
                  <a:lumMod val="75000"/>
                </a:schemeClr>
              </a:solidFill>
            </a:endParaRPr>
          </a:p>
          <a:p>
            <a:r>
              <a:rPr lang="en-US" dirty="0" smtClean="0">
                <a:solidFill>
                  <a:schemeClr val="accent5">
                    <a:lumMod val="75000"/>
                  </a:schemeClr>
                </a:solidFill>
              </a:rPr>
              <a:t>After the evaluations were completed, the data was compiled to detail specific areas of success and those needing improvement of user experience, followed by recommendations for the improvement of overall user experience when engaging with the website as both a resident of the city of Vancouver or a potential visitor to the city of Vancouver. </a:t>
            </a:r>
            <a:endParaRPr lang="en-US" dirty="0">
              <a:solidFill>
                <a:schemeClr val="accent5">
                  <a:lumMod val="75000"/>
                </a:schemeClr>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115715"/>
            <a:ext cx="12192000" cy="1294319"/>
          </a:xfrm>
          <a:prstGeom prst="rect">
            <a:avLst/>
          </a:prstGeom>
        </p:spPr>
      </p:pic>
    </p:spTree>
    <p:extLst>
      <p:ext uri="{BB962C8B-B14F-4D97-AF65-F5344CB8AC3E}">
        <p14:creationId xmlns:p14="http://schemas.microsoft.com/office/powerpoint/2010/main" val="23369782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456"/>
            <a:ext cx="10515600" cy="974148"/>
          </a:xfrm>
        </p:spPr>
        <p:txBody>
          <a:bodyPr>
            <a:normAutofit/>
          </a:bodyPr>
          <a:lstStyle/>
          <a:p>
            <a:r>
              <a:rPr lang="en-US" sz="3200" b="1" dirty="0" smtClean="0">
                <a:solidFill>
                  <a:schemeClr val="accent5">
                    <a:lumMod val="75000"/>
                  </a:schemeClr>
                </a:solidFill>
              </a:rPr>
              <a:t>◌ </a:t>
            </a:r>
            <a:r>
              <a:rPr lang="en-US" sz="3200" dirty="0" smtClean="0">
                <a:solidFill>
                  <a:schemeClr val="accent5">
                    <a:lumMod val="75000"/>
                  </a:schemeClr>
                </a:solidFill>
              </a:rPr>
              <a:t>Conclusion</a:t>
            </a:r>
            <a:endParaRPr lang="en-US" sz="32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30</a:t>
            </a:fld>
            <a:endParaRPr lang="en-US" dirty="0"/>
          </a:p>
        </p:txBody>
      </p:sp>
      <p:sp>
        <p:nvSpPr>
          <p:cNvPr id="4" name="TextBox 3"/>
          <p:cNvSpPr txBox="1"/>
          <p:nvPr/>
        </p:nvSpPr>
        <p:spPr>
          <a:xfrm>
            <a:off x="738910" y="886692"/>
            <a:ext cx="10732654" cy="1754326"/>
          </a:xfrm>
          <a:prstGeom prst="rect">
            <a:avLst/>
          </a:prstGeom>
          <a:noFill/>
        </p:spPr>
        <p:txBody>
          <a:bodyPr wrap="square" rtlCol="0">
            <a:spAutoFit/>
          </a:bodyPr>
          <a:lstStyle/>
          <a:p>
            <a:r>
              <a:rPr lang="en-US" dirty="0" smtClean="0"/>
              <a:t>The evaluation revealed several issues and violations of the heuristic framework of varying severity, as well as several positive findings on the site. Recommendations were made to remedy issues found in order to improve the user experience across all violations regardless of level of severity. Through applied recommendations and addition future testing afterwards, the user experience is expected to be both streamlined as well as improved overall for both resident related tasks and visitor related tasks carried out through the City of Vancouver Government Website. </a:t>
            </a:r>
            <a:endParaRPr lang="en-US" dirty="0"/>
          </a:p>
        </p:txBody>
      </p:sp>
      <p:sp>
        <p:nvSpPr>
          <p:cNvPr id="5" name="TextBox 4"/>
          <p:cNvSpPr txBox="1"/>
          <p:nvPr/>
        </p:nvSpPr>
        <p:spPr>
          <a:xfrm>
            <a:off x="120073" y="3801637"/>
            <a:ext cx="10695709" cy="584775"/>
          </a:xfrm>
          <a:prstGeom prst="rect">
            <a:avLst/>
          </a:prstGeom>
          <a:noFill/>
        </p:spPr>
        <p:txBody>
          <a:bodyPr wrap="square" rtlCol="0">
            <a:spAutoFit/>
          </a:bodyPr>
          <a:lstStyle/>
          <a:p>
            <a:r>
              <a:rPr lang="en-US" sz="3200" b="1" dirty="0">
                <a:solidFill>
                  <a:schemeClr val="accent5">
                    <a:lumMod val="75000"/>
                  </a:schemeClr>
                </a:solidFill>
              </a:rPr>
              <a:t>◌</a:t>
            </a:r>
            <a:r>
              <a:rPr lang="en-US" sz="3200" dirty="0">
                <a:solidFill>
                  <a:schemeClr val="accent5">
                    <a:lumMod val="75000"/>
                  </a:schemeClr>
                </a:solidFill>
              </a:rPr>
              <a:t> </a:t>
            </a:r>
            <a:r>
              <a:rPr lang="en-US" sz="3200" dirty="0" smtClean="0">
                <a:solidFill>
                  <a:schemeClr val="accent5">
                    <a:lumMod val="75000"/>
                  </a:schemeClr>
                </a:solidFill>
                <a:latin typeface="+mj-lt"/>
              </a:rPr>
              <a:t>References</a:t>
            </a:r>
            <a:endParaRPr lang="en-US" sz="3200" dirty="0">
              <a:latin typeface="+mj-lt"/>
            </a:endParaRPr>
          </a:p>
        </p:txBody>
      </p:sp>
      <p:sp>
        <p:nvSpPr>
          <p:cNvPr id="6" name="TextBox 5"/>
          <p:cNvSpPr txBox="1"/>
          <p:nvPr/>
        </p:nvSpPr>
        <p:spPr>
          <a:xfrm>
            <a:off x="471055" y="4488872"/>
            <a:ext cx="6123709" cy="369332"/>
          </a:xfrm>
          <a:prstGeom prst="rect">
            <a:avLst/>
          </a:prstGeom>
          <a:noFill/>
        </p:spPr>
        <p:txBody>
          <a:bodyPr wrap="square" rtlCol="0">
            <a:spAutoFit/>
          </a:bodyPr>
          <a:lstStyle/>
          <a:p>
            <a:r>
              <a:rPr lang="en-US" dirty="0" smtClean="0"/>
              <a:t>Nielsen, J. </a:t>
            </a:r>
            <a:r>
              <a:rPr lang="en-US" i="1" dirty="0" smtClean="0"/>
              <a:t>10 Usability Heuristics for User Interface Design. </a:t>
            </a:r>
            <a:r>
              <a:rPr lang="en-US" dirty="0" smtClean="0"/>
              <a:t>2013</a:t>
            </a:r>
            <a:endParaRPr lang="en-US" dirty="0"/>
          </a:p>
        </p:txBody>
      </p:sp>
    </p:spTree>
    <p:extLst>
      <p:ext uri="{BB962C8B-B14F-4D97-AF65-F5344CB8AC3E}">
        <p14:creationId xmlns:p14="http://schemas.microsoft.com/office/powerpoint/2010/main" val="616626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0" y="1523999"/>
            <a:ext cx="12192000" cy="3620656"/>
          </a:xfrm>
          <a:prstGeom prst="rect">
            <a:avLst/>
          </a:prstGeom>
          <a:gradFill flip="none" rotWithShape="1">
            <a:gsLst>
              <a:gs pos="0">
                <a:schemeClr val="accent5">
                  <a:lumMod val="75000"/>
                </a:schemeClr>
              </a:gs>
              <a:gs pos="60000">
                <a:schemeClr val="accent5">
                  <a:lumMod val="75000"/>
                  <a:tint val="44500"/>
                  <a:satMod val="160000"/>
                </a:schemeClr>
              </a:gs>
              <a:gs pos="84000">
                <a:schemeClr val="accent5">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283855" y="660545"/>
            <a:ext cx="9144000" cy="2387600"/>
          </a:xfrm>
        </p:spPr>
        <p:txBody>
          <a:bodyPr/>
          <a:lstStyle/>
          <a:p>
            <a:r>
              <a:rPr lang="en-US" b="1" dirty="0" smtClean="0">
                <a:solidFill>
                  <a:schemeClr val="bg1"/>
                </a:solidFill>
              </a:rPr>
              <a:t>Methodology</a:t>
            </a:r>
            <a:endParaRPr lang="en-US" b="1" dirty="0">
              <a:solidFill>
                <a:schemeClr val="bg1"/>
              </a:solidFill>
            </a:endParaRPr>
          </a:p>
        </p:txBody>
      </p:sp>
      <p:sp>
        <p:nvSpPr>
          <p:cNvPr id="3" name="Subtitle 2"/>
          <p:cNvSpPr>
            <a:spLocks noGrp="1"/>
          </p:cNvSpPr>
          <p:nvPr>
            <p:ph type="subTitle" idx="1"/>
          </p:nvPr>
        </p:nvSpPr>
        <p:spPr>
          <a:xfrm>
            <a:off x="1422400" y="2955493"/>
            <a:ext cx="9144000" cy="1655762"/>
          </a:xfrm>
        </p:spPr>
        <p:txBody>
          <a:bodyPr/>
          <a:lstStyle/>
          <a:p>
            <a:r>
              <a:rPr lang="en-US" cap="none" dirty="0" smtClean="0">
                <a:solidFill>
                  <a:schemeClr val="bg1"/>
                </a:solidFill>
              </a:rPr>
              <a:t>Heuristic Framework &amp; Evaluation Protocol</a:t>
            </a:r>
            <a:endParaRPr lang="en-US" cap="none" dirty="0">
              <a:solidFill>
                <a:schemeClr val="bg1"/>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4</a:t>
            </a:fld>
            <a:endParaRPr lang="en-US" dirty="0"/>
          </a:p>
        </p:txBody>
      </p:sp>
    </p:spTree>
    <p:extLst>
      <p:ext uri="{BB962C8B-B14F-4D97-AF65-F5344CB8AC3E}">
        <p14:creationId xmlns:p14="http://schemas.microsoft.com/office/powerpoint/2010/main" val="1633523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42109" y="1672215"/>
            <a:ext cx="4895274" cy="443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0298" y="1672215"/>
            <a:ext cx="4895274" cy="4431983"/>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115166"/>
            <a:ext cx="10515600" cy="1325563"/>
          </a:xfrm>
        </p:spPr>
        <p:txBody>
          <a:bodyPr>
            <a:normAutofit/>
          </a:bodyPr>
          <a:lstStyle/>
          <a:p>
            <a:r>
              <a:rPr lang="en-US" sz="2800" b="1" dirty="0" smtClean="0">
                <a:solidFill>
                  <a:schemeClr val="accent5">
                    <a:lumMod val="75000"/>
                  </a:schemeClr>
                </a:solidFill>
              </a:rPr>
              <a:t>◌ </a:t>
            </a:r>
            <a:r>
              <a:rPr lang="en-US" sz="2800" dirty="0" smtClean="0">
                <a:solidFill>
                  <a:schemeClr val="accent1">
                    <a:lumMod val="75000"/>
                  </a:schemeClr>
                </a:solidFill>
              </a:rPr>
              <a:t>Heuristic Framework Used in this Evaluation: Nielsen’s 10 Usability Heuristics for Interface Design &amp; Numerical Error Rating Scale</a:t>
            </a:r>
            <a:endParaRPr lang="en-US" sz="2800" dirty="0">
              <a:solidFill>
                <a:schemeClr val="accent1">
                  <a:lumMod val="75000"/>
                </a:schemeClr>
              </a:solidFill>
            </a:endParaRPr>
          </a:p>
        </p:txBody>
      </p:sp>
      <p:sp>
        <p:nvSpPr>
          <p:cNvPr id="3" name="TextBox 2"/>
          <p:cNvSpPr txBox="1"/>
          <p:nvPr/>
        </p:nvSpPr>
        <p:spPr>
          <a:xfrm>
            <a:off x="942109" y="1672215"/>
            <a:ext cx="4895274" cy="4524315"/>
          </a:xfrm>
          <a:prstGeom prst="rect">
            <a:avLst/>
          </a:prstGeom>
          <a:noFill/>
        </p:spPr>
        <p:txBody>
          <a:bodyPr wrap="square" rtlCol="0">
            <a:spAutoFit/>
          </a:bodyPr>
          <a:lstStyle/>
          <a:p>
            <a:r>
              <a:rPr lang="en-US" sz="2400" b="1" dirty="0" smtClean="0">
                <a:solidFill>
                  <a:schemeClr val="accent5">
                    <a:lumMod val="75000"/>
                  </a:schemeClr>
                </a:solidFill>
              </a:rPr>
              <a:t>Heuristic Framework</a:t>
            </a:r>
          </a:p>
          <a:p>
            <a:endParaRPr lang="en-US" sz="2400" b="1" dirty="0" smtClean="0">
              <a:solidFill>
                <a:schemeClr val="accent5">
                  <a:lumMod val="75000"/>
                </a:schemeClr>
              </a:solidFill>
            </a:endParaRPr>
          </a:p>
          <a:p>
            <a:pPr marL="342900" indent="-342900">
              <a:buAutoNum type="arabicPeriod"/>
            </a:pPr>
            <a:r>
              <a:rPr lang="en-US" sz="2000" dirty="0" smtClean="0"/>
              <a:t>Visibility </a:t>
            </a:r>
            <a:r>
              <a:rPr lang="en-US" sz="2000" dirty="0"/>
              <a:t>of system status </a:t>
            </a:r>
            <a:endParaRPr lang="en-US" sz="2000" dirty="0" smtClean="0"/>
          </a:p>
          <a:p>
            <a:pPr marL="342900" indent="-342900">
              <a:buAutoNum type="arabicPeriod"/>
            </a:pPr>
            <a:r>
              <a:rPr lang="en-US" sz="2000" dirty="0" smtClean="0"/>
              <a:t>Match </a:t>
            </a:r>
            <a:r>
              <a:rPr lang="en-US" sz="2000" dirty="0"/>
              <a:t>between system and the real world </a:t>
            </a:r>
            <a:endParaRPr lang="en-US" sz="2000" dirty="0" smtClean="0"/>
          </a:p>
          <a:p>
            <a:pPr marL="342900" indent="-342900">
              <a:buAutoNum type="arabicPeriod"/>
            </a:pPr>
            <a:r>
              <a:rPr lang="en-US" sz="2000" dirty="0" smtClean="0"/>
              <a:t>User </a:t>
            </a:r>
            <a:r>
              <a:rPr lang="en-US" sz="2000" dirty="0"/>
              <a:t>control and freedom </a:t>
            </a:r>
            <a:endParaRPr lang="en-US" sz="2000" dirty="0" smtClean="0"/>
          </a:p>
          <a:p>
            <a:pPr marL="342900" indent="-342900">
              <a:buAutoNum type="arabicPeriod"/>
            </a:pPr>
            <a:r>
              <a:rPr lang="en-US" sz="2000" dirty="0" smtClean="0"/>
              <a:t>Consistency </a:t>
            </a:r>
            <a:r>
              <a:rPr lang="en-US" sz="2000" dirty="0"/>
              <a:t>and standards </a:t>
            </a:r>
            <a:endParaRPr lang="en-US" sz="2000" dirty="0" smtClean="0"/>
          </a:p>
          <a:p>
            <a:pPr marL="342900" indent="-342900">
              <a:buAutoNum type="arabicPeriod"/>
            </a:pPr>
            <a:r>
              <a:rPr lang="en-US" sz="2000" dirty="0" smtClean="0"/>
              <a:t>Error </a:t>
            </a:r>
            <a:r>
              <a:rPr lang="en-US" sz="2000" dirty="0"/>
              <a:t>prevention </a:t>
            </a:r>
            <a:endParaRPr lang="en-US" sz="2000" dirty="0" smtClean="0"/>
          </a:p>
          <a:p>
            <a:pPr marL="342900" indent="-342900">
              <a:buAutoNum type="arabicPeriod"/>
            </a:pPr>
            <a:r>
              <a:rPr lang="en-US" sz="2000" dirty="0" smtClean="0"/>
              <a:t>Recognition </a:t>
            </a:r>
            <a:r>
              <a:rPr lang="en-US" sz="2000" dirty="0"/>
              <a:t>rather than recall </a:t>
            </a:r>
            <a:endParaRPr lang="en-US" sz="2000" dirty="0" smtClean="0"/>
          </a:p>
          <a:p>
            <a:pPr marL="342900" indent="-342900">
              <a:buAutoNum type="arabicPeriod"/>
            </a:pPr>
            <a:r>
              <a:rPr lang="en-US" sz="2000" dirty="0" smtClean="0"/>
              <a:t>Flexibility </a:t>
            </a:r>
            <a:r>
              <a:rPr lang="en-US" sz="2000" dirty="0"/>
              <a:t>and efficiency of use </a:t>
            </a:r>
            <a:endParaRPr lang="en-US" sz="2000" dirty="0" smtClean="0"/>
          </a:p>
          <a:p>
            <a:pPr marL="342900" indent="-342900">
              <a:buAutoNum type="arabicPeriod"/>
            </a:pPr>
            <a:r>
              <a:rPr lang="en-US" sz="2000" dirty="0" smtClean="0"/>
              <a:t>Aesthetic </a:t>
            </a:r>
            <a:r>
              <a:rPr lang="en-US" sz="2000" dirty="0"/>
              <a:t>and minimalist design </a:t>
            </a:r>
            <a:endParaRPr lang="en-US" sz="2000" dirty="0" smtClean="0"/>
          </a:p>
          <a:p>
            <a:pPr marL="342900" indent="-342900">
              <a:buAutoNum type="arabicPeriod"/>
            </a:pPr>
            <a:r>
              <a:rPr lang="en-US" sz="2000" dirty="0" smtClean="0"/>
              <a:t>Help </a:t>
            </a:r>
            <a:r>
              <a:rPr lang="en-US" sz="2000" dirty="0"/>
              <a:t>users recognize, diagnose, and recover from errors </a:t>
            </a:r>
            <a:endParaRPr lang="en-US" sz="2000" dirty="0" smtClean="0"/>
          </a:p>
          <a:p>
            <a:pPr marL="342900" indent="-342900">
              <a:buAutoNum type="arabicPeriod"/>
            </a:pPr>
            <a:r>
              <a:rPr lang="en-US" sz="2000" dirty="0" smtClean="0"/>
              <a:t> Help </a:t>
            </a:r>
            <a:r>
              <a:rPr lang="en-US" sz="2000" dirty="0"/>
              <a:t>and </a:t>
            </a:r>
            <a:r>
              <a:rPr lang="en-US" sz="2000" dirty="0" smtClean="0"/>
              <a:t>documentation</a:t>
            </a:r>
          </a:p>
          <a:p>
            <a:pPr marL="342900" indent="-342900">
              <a:buAutoNum type="arabicPeriod"/>
            </a:pPr>
            <a:endParaRPr lang="en-US" sz="2000" dirty="0"/>
          </a:p>
        </p:txBody>
      </p:sp>
      <p:sp>
        <p:nvSpPr>
          <p:cNvPr id="4" name="TextBox 3"/>
          <p:cNvSpPr txBox="1"/>
          <p:nvPr/>
        </p:nvSpPr>
        <p:spPr>
          <a:xfrm>
            <a:off x="6265028" y="1709578"/>
            <a:ext cx="5088772" cy="4431983"/>
          </a:xfrm>
          <a:prstGeom prst="rect">
            <a:avLst/>
          </a:prstGeom>
          <a:noFill/>
        </p:spPr>
        <p:txBody>
          <a:bodyPr wrap="square" rtlCol="0">
            <a:spAutoFit/>
          </a:bodyPr>
          <a:lstStyle/>
          <a:p>
            <a:r>
              <a:rPr lang="en-US" sz="2400" b="1" dirty="0" smtClean="0">
                <a:solidFill>
                  <a:schemeClr val="accent5">
                    <a:lumMod val="75000"/>
                  </a:schemeClr>
                </a:solidFill>
              </a:rPr>
              <a:t>Numerical Rating Scale</a:t>
            </a:r>
          </a:p>
          <a:p>
            <a:endParaRPr lang="en-US" b="1" dirty="0">
              <a:solidFill>
                <a:schemeClr val="accent5">
                  <a:lumMod val="75000"/>
                </a:schemeClr>
              </a:solidFill>
            </a:endParaRPr>
          </a:p>
          <a:p>
            <a:r>
              <a:rPr lang="en-US" sz="2000" dirty="0" smtClean="0"/>
              <a:t>0</a:t>
            </a:r>
            <a:r>
              <a:rPr lang="en-US" sz="2000" dirty="0"/>
              <a:t>= not a usability problem </a:t>
            </a:r>
            <a:endParaRPr lang="en-US" sz="2000" dirty="0" smtClean="0"/>
          </a:p>
          <a:p>
            <a:endParaRPr lang="en-US" sz="2000" dirty="0" smtClean="0"/>
          </a:p>
          <a:p>
            <a:r>
              <a:rPr lang="en-US" sz="2000" dirty="0" smtClean="0"/>
              <a:t>1=minor </a:t>
            </a:r>
            <a:r>
              <a:rPr lang="en-US" sz="2000" dirty="0"/>
              <a:t>usability problem </a:t>
            </a:r>
            <a:endParaRPr lang="en-US" sz="2000" dirty="0" smtClean="0"/>
          </a:p>
          <a:p>
            <a:endParaRPr lang="en-US" sz="2000" dirty="0" smtClean="0"/>
          </a:p>
          <a:p>
            <a:r>
              <a:rPr lang="en-US" sz="2000" dirty="0" smtClean="0"/>
              <a:t>2=clear </a:t>
            </a:r>
            <a:r>
              <a:rPr lang="en-US" sz="2000" dirty="0"/>
              <a:t>usability problem </a:t>
            </a:r>
            <a:endParaRPr lang="en-US" sz="2000" dirty="0" smtClean="0"/>
          </a:p>
          <a:p>
            <a:endParaRPr lang="en-US" sz="2000" dirty="0" smtClean="0"/>
          </a:p>
          <a:p>
            <a:r>
              <a:rPr lang="en-US" sz="2000" dirty="0" smtClean="0"/>
              <a:t>3=major </a:t>
            </a:r>
            <a:r>
              <a:rPr lang="en-US" sz="2000" dirty="0"/>
              <a:t>usability problem, important to correct </a:t>
            </a:r>
            <a:endParaRPr lang="en-US" sz="2000" dirty="0" smtClean="0"/>
          </a:p>
          <a:p>
            <a:endParaRPr lang="en-US" sz="2000" dirty="0" smtClean="0"/>
          </a:p>
          <a:p>
            <a:r>
              <a:rPr lang="en-US" sz="2000" dirty="0" smtClean="0"/>
              <a:t>4=extreme </a:t>
            </a:r>
            <a:r>
              <a:rPr lang="en-US" sz="2000" dirty="0"/>
              <a:t>usability problem, must correct in order to permit </a:t>
            </a:r>
            <a:r>
              <a:rPr lang="en-US" sz="2000" dirty="0" smtClean="0"/>
              <a:t>use</a:t>
            </a:r>
          </a:p>
          <a:p>
            <a:endParaRPr lang="en-US" sz="2000" b="1" dirty="0">
              <a:solidFill>
                <a:schemeClr val="accent5">
                  <a:lumMod val="75000"/>
                </a:schemeClr>
              </a:solidFill>
            </a:endParaRPr>
          </a:p>
        </p:txBody>
      </p:sp>
      <p:sp>
        <p:nvSpPr>
          <p:cNvPr id="7" name="Slide Number Placeholder 6"/>
          <p:cNvSpPr>
            <a:spLocks noGrp="1"/>
          </p:cNvSpPr>
          <p:nvPr>
            <p:ph type="sldNum" sz="quarter" idx="12"/>
          </p:nvPr>
        </p:nvSpPr>
        <p:spPr/>
        <p:txBody>
          <a:bodyPr/>
          <a:lstStyle/>
          <a:p>
            <a:fld id="{4FAB73BC-B049-4115-A692-8D63A059BFB8}" type="slidenum">
              <a:rPr lang="en-US" smtClean="0"/>
              <a:t>5</a:t>
            </a:fld>
            <a:endParaRPr lang="en-US" dirty="0"/>
          </a:p>
        </p:txBody>
      </p:sp>
    </p:spTree>
    <p:extLst>
      <p:ext uri="{BB962C8B-B14F-4D97-AF65-F5344CB8AC3E}">
        <p14:creationId xmlns:p14="http://schemas.microsoft.com/office/powerpoint/2010/main" val="3225928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158875"/>
          </a:xfrm>
        </p:spPr>
        <p:txBody>
          <a:bodyPr>
            <a:normAutofit/>
          </a:bodyPr>
          <a:lstStyle/>
          <a:p>
            <a:r>
              <a:rPr lang="en-US" sz="2800" b="1" dirty="0" smtClean="0">
                <a:solidFill>
                  <a:schemeClr val="accent5">
                    <a:lumMod val="75000"/>
                  </a:schemeClr>
                </a:solidFill>
              </a:rPr>
              <a:t>◌ </a:t>
            </a:r>
            <a:r>
              <a:rPr lang="en-US" sz="2800" dirty="0" smtClean="0">
                <a:solidFill>
                  <a:schemeClr val="accent1">
                    <a:lumMod val="75000"/>
                  </a:schemeClr>
                </a:solidFill>
              </a:rPr>
              <a:t>Evaluation Scenarios &amp; Tasks Given to Evaluators: Using the Site as a Vancouver Resident &amp; Visitor</a:t>
            </a:r>
            <a:endParaRPr lang="en-US" sz="2800" dirty="0">
              <a:solidFill>
                <a:schemeClr val="accent1">
                  <a:lumMod val="75000"/>
                </a:schemeClr>
              </a:solidFill>
            </a:endParaRPr>
          </a:p>
        </p:txBody>
      </p:sp>
      <p:sp>
        <p:nvSpPr>
          <p:cNvPr id="5" name="Text Placeholder 4"/>
          <p:cNvSpPr>
            <a:spLocks noGrp="1"/>
          </p:cNvSpPr>
          <p:nvPr>
            <p:ph type="body" idx="1"/>
          </p:nvPr>
        </p:nvSpPr>
        <p:spPr>
          <a:xfrm>
            <a:off x="839787" y="1381271"/>
            <a:ext cx="5157787" cy="823912"/>
          </a:xfrm>
        </p:spPr>
        <p:txBody>
          <a:bodyPr/>
          <a:lstStyle/>
          <a:p>
            <a:r>
              <a:rPr lang="en-US" b="0" dirty="0" smtClean="0">
                <a:solidFill>
                  <a:schemeClr val="accent6">
                    <a:lumMod val="75000"/>
                  </a:schemeClr>
                </a:solidFill>
              </a:rPr>
              <a:t>Task 1: Vancouver Resident Task</a:t>
            </a:r>
            <a:endParaRPr lang="en-US" b="0" dirty="0">
              <a:solidFill>
                <a:schemeClr val="accent6">
                  <a:lumMod val="75000"/>
                </a:schemeClr>
              </a:solidFill>
            </a:endParaRPr>
          </a:p>
        </p:txBody>
      </p:sp>
      <p:sp>
        <p:nvSpPr>
          <p:cNvPr id="6" name="Content Placeholder 5"/>
          <p:cNvSpPr>
            <a:spLocks noGrp="1"/>
          </p:cNvSpPr>
          <p:nvPr>
            <p:ph sz="half" idx="2"/>
          </p:nvPr>
        </p:nvSpPr>
        <p:spPr>
          <a:xfrm>
            <a:off x="839788" y="2262909"/>
            <a:ext cx="5157787" cy="4211782"/>
          </a:xfrm>
        </p:spPr>
        <p:txBody>
          <a:bodyPr>
            <a:normAutofit/>
          </a:bodyPr>
          <a:lstStyle/>
          <a:p>
            <a:pPr marL="0" indent="0">
              <a:buNone/>
            </a:pPr>
            <a:r>
              <a:rPr lang="en-US" sz="1500" b="1" dirty="0" smtClean="0"/>
              <a:t>Scenario: You are a resident of the City of Vancouver and need to report that the traffic signal on your street is not working.</a:t>
            </a:r>
            <a:r>
              <a:rPr lang="en-US" sz="1500" dirty="0" smtClean="0"/>
              <a:t> </a:t>
            </a:r>
          </a:p>
          <a:p>
            <a:pPr lvl="0"/>
            <a:r>
              <a:rPr lang="en-US" sz="1300" dirty="0" smtClean="0"/>
              <a:t>Use </a:t>
            </a:r>
            <a:r>
              <a:rPr lang="en-US" sz="1300" dirty="0"/>
              <a:t>the “Find it Fast” </a:t>
            </a:r>
            <a:r>
              <a:rPr lang="en-US" sz="1300" dirty="0" smtClean="0"/>
              <a:t>menu to report your traffic signal outage</a:t>
            </a:r>
            <a:endParaRPr lang="en-US" sz="1300" dirty="0"/>
          </a:p>
          <a:p>
            <a:pPr lvl="0"/>
            <a:r>
              <a:rPr lang="en-US" sz="1300" dirty="0"/>
              <a:t>Locate the option of what you “want to” do</a:t>
            </a:r>
            <a:r>
              <a:rPr lang="en-US" sz="1300" dirty="0">
                <a:sym typeface="Wingdings" panose="05000000000000000000" pitchFamily="2" charset="2"/>
              </a:rPr>
              <a:t></a:t>
            </a:r>
            <a:r>
              <a:rPr lang="en-US" sz="1300" dirty="0"/>
              <a:t> you want to “Report Street, Signals or Sidewalk Problems”</a:t>
            </a:r>
          </a:p>
          <a:p>
            <a:pPr lvl="0"/>
            <a:r>
              <a:rPr lang="en-US" sz="1300" dirty="0"/>
              <a:t>Navigate to the page to report street, signals or sidewalk problems</a:t>
            </a:r>
          </a:p>
          <a:p>
            <a:pPr lvl="0"/>
            <a:r>
              <a:rPr lang="en-US" sz="1300" dirty="0"/>
              <a:t>Navigate to the form to report the issue</a:t>
            </a:r>
          </a:p>
          <a:p>
            <a:pPr lvl="0"/>
            <a:r>
              <a:rPr lang="en-US" sz="1300" dirty="0"/>
              <a:t>Do not fill out the form</a:t>
            </a:r>
          </a:p>
          <a:p>
            <a:pPr lvl="0"/>
            <a:r>
              <a:rPr lang="en-US" sz="1300" dirty="0"/>
              <a:t>Navigate BACK to the home page, but do NOT use your browsers “back” button</a:t>
            </a:r>
          </a:p>
          <a:p>
            <a:pPr marL="0" indent="0">
              <a:buNone/>
            </a:pPr>
            <a:endParaRPr lang="en-US" sz="1600" dirty="0"/>
          </a:p>
        </p:txBody>
      </p:sp>
      <p:sp>
        <p:nvSpPr>
          <p:cNvPr id="7" name="Text Placeholder 6"/>
          <p:cNvSpPr>
            <a:spLocks noGrp="1"/>
          </p:cNvSpPr>
          <p:nvPr>
            <p:ph type="body" sz="quarter" idx="3"/>
          </p:nvPr>
        </p:nvSpPr>
        <p:spPr>
          <a:xfrm>
            <a:off x="6172200" y="1348654"/>
            <a:ext cx="5183188" cy="823912"/>
          </a:xfrm>
        </p:spPr>
        <p:txBody>
          <a:bodyPr/>
          <a:lstStyle/>
          <a:p>
            <a:r>
              <a:rPr lang="en-US" b="0" dirty="0" smtClean="0">
                <a:solidFill>
                  <a:schemeClr val="accent5">
                    <a:lumMod val="75000"/>
                  </a:schemeClr>
                </a:solidFill>
              </a:rPr>
              <a:t>Task 2: Vancouver Visitor Task</a:t>
            </a:r>
            <a:endParaRPr lang="en-US" b="0" dirty="0">
              <a:solidFill>
                <a:schemeClr val="accent5">
                  <a:lumMod val="75000"/>
                </a:schemeClr>
              </a:solidFill>
            </a:endParaRPr>
          </a:p>
        </p:txBody>
      </p:sp>
      <p:sp>
        <p:nvSpPr>
          <p:cNvPr id="8" name="Content Placeholder 7"/>
          <p:cNvSpPr>
            <a:spLocks noGrp="1"/>
          </p:cNvSpPr>
          <p:nvPr>
            <p:ph sz="quarter" idx="4"/>
          </p:nvPr>
        </p:nvSpPr>
        <p:spPr>
          <a:xfrm>
            <a:off x="6172200" y="2205183"/>
            <a:ext cx="5183188" cy="4269508"/>
          </a:xfrm>
        </p:spPr>
        <p:txBody>
          <a:bodyPr>
            <a:normAutofit fontScale="32500" lnSpcReduction="20000"/>
          </a:bodyPr>
          <a:lstStyle/>
          <a:p>
            <a:pPr marL="0" indent="0">
              <a:buNone/>
            </a:pPr>
            <a:r>
              <a:rPr lang="en-US" sz="4600" b="1" dirty="0" smtClean="0"/>
              <a:t>Scenario: You are visiting the City of Vancouver and want to find out about some upcoming events happening while you are there.</a:t>
            </a:r>
            <a:endParaRPr lang="en-US" sz="4600" dirty="0" smtClean="0"/>
          </a:p>
          <a:p>
            <a:r>
              <a:rPr lang="en-US" sz="3700" dirty="0"/>
              <a:t>Using the “Recreation &amp; Events” link, go to the calendar of events</a:t>
            </a:r>
          </a:p>
          <a:p>
            <a:r>
              <a:rPr lang="en-US" sz="3700" dirty="0"/>
              <a:t>Go to the February Calendar and find the “VOLUNTEER- Winter Fruit Tree Pruning” event</a:t>
            </a:r>
          </a:p>
          <a:p>
            <a:r>
              <a:rPr lang="en-US" sz="3700" dirty="0"/>
              <a:t>Choose that event and go to it’s page</a:t>
            </a:r>
          </a:p>
          <a:p>
            <a:r>
              <a:rPr lang="en-US" sz="3700" dirty="0"/>
              <a:t>Find the RSVP email link (do not actually RSVP)</a:t>
            </a:r>
          </a:p>
          <a:p>
            <a:r>
              <a:rPr lang="en-US" sz="3700" dirty="0"/>
              <a:t>You change your mind and want to find another event – navigate BACK to the home page, but do NOT use your browsers “back” button</a:t>
            </a:r>
          </a:p>
          <a:p>
            <a:r>
              <a:rPr lang="en-US" sz="3700" dirty="0"/>
              <a:t>Find the “Visit Vancouver” button and click it</a:t>
            </a:r>
          </a:p>
          <a:p>
            <a:r>
              <a:rPr lang="en-US" sz="3700" dirty="0"/>
              <a:t>Find the “Events” tab and go to “Seasonal Events” and choose “Spring” Events</a:t>
            </a:r>
          </a:p>
          <a:p>
            <a:r>
              <a:rPr lang="en-US" sz="3700" dirty="0"/>
              <a:t>Choose “month” view and set the calendar dates to February 1- February 28</a:t>
            </a:r>
          </a:p>
          <a:p>
            <a:r>
              <a:rPr lang="en-US" sz="3700" dirty="0"/>
              <a:t>Click Search and view Calendar of Events</a:t>
            </a:r>
          </a:p>
          <a:p>
            <a:r>
              <a:rPr lang="en-US" sz="3700" dirty="0"/>
              <a:t>Choose First Friday Night Market</a:t>
            </a:r>
          </a:p>
          <a:p>
            <a:r>
              <a:rPr lang="en-US" sz="3700" dirty="0"/>
              <a:t>Find the link and visit First Friday Night Market website</a:t>
            </a:r>
          </a:p>
          <a:p>
            <a:r>
              <a:rPr lang="en-US" sz="3700" dirty="0"/>
              <a:t>Find and visit the “About” page to find out the location and time of the event</a:t>
            </a:r>
          </a:p>
          <a:p>
            <a:pPr marL="0" indent="0">
              <a:buNone/>
            </a:pPr>
            <a:endParaRPr lang="en-US" sz="1600" dirty="0"/>
          </a:p>
        </p:txBody>
      </p:sp>
      <p:sp>
        <p:nvSpPr>
          <p:cNvPr id="9" name="TextBox 8"/>
          <p:cNvSpPr txBox="1"/>
          <p:nvPr/>
        </p:nvSpPr>
        <p:spPr>
          <a:xfrm>
            <a:off x="2152073" y="2262909"/>
            <a:ext cx="45719" cy="369332"/>
          </a:xfrm>
          <a:prstGeom prst="rect">
            <a:avLst/>
          </a:prstGeom>
          <a:noFill/>
        </p:spPr>
        <p:txBody>
          <a:bodyPr wrap="square" rtlCol="0">
            <a:spAutoFit/>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6</a:t>
            </a:fld>
            <a:endParaRPr lang="en-US" dirty="0"/>
          </a:p>
        </p:txBody>
      </p:sp>
    </p:spTree>
    <p:extLst>
      <p:ext uri="{BB962C8B-B14F-4D97-AF65-F5344CB8AC3E}">
        <p14:creationId xmlns:p14="http://schemas.microsoft.com/office/powerpoint/2010/main" val="606849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807893"/>
          </a:xfrm>
        </p:spPr>
        <p:txBody>
          <a:bodyPr>
            <a:normAutofit/>
          </a:bodyPr>
          <a:lstStyle/>
          <a:p>
            <a:r>
              <a:rPr lang="en-US" sz="3200" b="1" dirty="0" smtClean="0">
                <a:solidFill>
                  <a:schemeClr val="accent5">
                    <a:lumMod val="75000"/>
                  </a:schemeClr>
                </a:solidFill>
              </a:rPr>
              <a:t>◌ </a:t>
            </a:r>
            <a:r>
              <a:rPr lang="en-US" sz="3200" dirty="0" smtClean="0">
                <a:solidFill>
                  <a:schemeClr val="accent5">
                    <a:lumMod val="75000"/>
                  </a:schemeClr>
                </a:solidFill>
              </a:rPr>
              <a:t>Findings Summary Table for Task 1&amp;2 Combined</a:t>
            </a:r>
            <a:endParaRPr lang="en-US" sz="3200" dirty="0">
              <a:solidFill>
                <a:schemeClr val="accent5">
                  <a:lumMod val="75000"/>
                </a:schemeClr>
              </a:solidFill>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t>7</a:t>
            </a:fld>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0988429"/>
              </p:ext>
            </p:extLst>
          </p:nvPr>
        </p:nvGraphicFramePr>
        <p:xfrm>
          <a:off x="1" y="719666"/>
          <a:ext cx="12192000" cy="5356129"/>
        </p:xfrm>
        <a:graphic>
          <a:graphicData uri="http://schemas.openxmlformats.org/drawingml/2006/table">
            <a:tbl>
              <a:tblPr firstRow="1" bandRow="1">
                <a:tableStyleId>{5C22544A-7EE6-4342-B048-85BDC9FD1C3A}</a:tableStyleId>
              </a:tblPr>
              <a:tblGrid>
                <a:gridCol w="1003745">
                  <a:extLst>
                    <a:ext uri="{9D8B030D-6E8A-4147-A177-3AD203B41FA5}">
                      <a16:colId xmlns:a16="http://schemas.microsoft.com/office/drawing/2014/main" val="1698141488"/>
                    </a:ext>
                  </a:extLst>
                </a:gridCol>
                <a:gridCol w="1003745">
                  <a:extLst>
                    <a:ext uri="{9D8B030D-6E8A-4147-A177-3AD203B41FA5}">
                      <a16:colId xmlns:a16="http://schemas.microsoft.com/office/drawing/2014/main" val="1154999097"/>
                    </a:ext>
                  </a:extLst>
                </a:gridCol>
                <a:gridCol w="1233906">
                  <a:extLst>
                    <a:ext uri="{9D8B030D-6E8A-4147-A177-3AD203B41FA5}">
                      <a16:colId xmlns:a16="http://schemas.microsoft.com/office/drawing/2014/main" val="1780111766"/>
                    </a:ext>
                  </a:extLst>
                </a:gridCol>
                <a:gridCol w="981247">
                  <a:extLst>
                    <a:ext uri="{9D8B030D-6E8A-4147-A177-3AD203B41FA5}">
                      <a16:colId xmlns:a16="http://schemas.microsoft.com/office/drawing/2014/main" val="1926961049"/>
                    </a:ext>
                  </a:extLst>
                </a:gridCol>
                <a:gridCol w="1088265">
                  <a:extLst>
                    <a:ext uri="{9D8B030D-6E8A-4147-A177-3AD203B41FA5}">
                      <a16:colId xmlns:a16="http://schemas.microsoft.com/office/drawing/2014/main" val="4146804254"/>
                    </a:ext>
                  </a:extLst>
                </a:gridCol>
                <a:gridCol w="1016000">
                  <a:extLst>
                    <a:ext uri="{9D8B030D-6E8A-4147-A177-3AD203B41FA5}">
                      <a16:colId xmlns:a16="http://schemas.microsoft.com/office/drawing/2014/main" val="179704268"/>
                    </a:ext>
                  </a:extLst>
                </a:gridCol>
                <a:gridCol w="1080655">
                  <a:extLst>
                    <a:ext uri="{9D8B030D-6E8A-4147-A177-3AD203B41FA5}">
                      <a16:colId xmlns:a16="http://schemas.microsoft.com/office/drawing/2014/main" val="1759206156"/>
                    </a:ext>
                  </a:extLst>
                </a:gridCol>
                <a:gridCol w="1117600">
                  <a:extLst>
                    <a:ext uri="{9D8B030D-6E8A-4147-A177-3AD203B41FA5}">
                      <a16:colId xmlns:a16="http://schemas.microsoft.com/office/drawing/2014/main" val="437110462"/>
                    </a:ext>
                  </a:extLst>
                </a:gridCol>
                <a:gridCol w="1108363">
                  <a:extLst>
                    <a:ext uri="{9D8B030D-6E8A-4147-A177-3AD203B41FA5}">
                      <a16:colId xmlns:a16="http://schemas.microsoft.com/office/drawing/2014/main" val="2746242946"/>
                    </a:ext>
                  </a:extLst>
                </a:gridCol>
                <a:gridCol w="1246909">
                  <a:extLst>
                    <a:ext uri="{9D8B030D-6E8A-4147-A177-3AD203B41FA5}">
                      <a16:colId xmlns:a16="http://schemas.microsoft.com/office/drawing/2014/main" val="747212109"/>
                    </a:ext>
                  </a:extLst>
                </a:gridCol>
                <a:gridCol w="1311565">
                  <a:extLst>
                    <a:ext uri="{9D8B030D-6E8A-4147-A177-3AD203B41FA5}">
                      <a16:colId xmlns:a16="http://schemas.microsoft.com/office/drawing/2014/main" val="2023166213"/>
                    </a:ext>
                  </a:extLst>
                </a:gridCol>
              </a:tblGrid>
              <a:tr h="1192261">
                <a:tc>
                  <a:txBody>
                    <a:bodyPr/>
                    <a:lstStyle/>
                    <a:p>
                      <a:endParaRPr lang="en-US" sz="1400" b="0" dirty="0"/>
                    </a:p>
                  </a:txBody>
                  <a:tcPr/>
                </a:tc>
                <a:tc>
                  <a:txBody>
                    <a:bodyPr/>
                    <a:lstStyle/>
                    <a:p>
                      <a:r>
                        <a:rPr lang="en-US" sz="1400" b="0" dirty="0" smtClean="0"/>
                        <a:t>H1</a:t>
                      </a:r>
                      <a:r>
                        <a:rPr lang="en-US" sz="1400" b="0" baseline="0" dirty="0" smtClean="0"/>
                        <a:t> Visibility of System Status</a:t>
                      </a:r>
                      <a:endParaRPr lang="en-US" sz="1400" b="0" dirty="0"/>
                    </a:p>
                  </a:txBody>
                  <a:tcPr/>
                </a:tc>
                <a:tc>
                  <a:txBody>
                    <a:bodyPr/>
                    <a:lstStyle/>
                    <a:p>
                      <a:r>
                        <a:rPr lang="en-US" sz="1400" b="0" dirty="0" smtClean="0"/>
                        <a:t>H2 Match</a:t>
                      </a:r>
                      <a:r>
                        <a:rPr lang="en-US" sz="1400" b="0" baseline="0" dirty="0" smtClean="0"/>
                        <a:t> between System and the Real World</a:t>
                      </a:r>
                      <a:endParaRPr lang="en-US" sz="1400" b="0" dirty="0"/>
                    </a:p>
                  </a:txBody>
                  <a:tcPr/>
                </a:tc>
                <a:tc>
                  <a:txBody>
                    <a:bodyPr/>
                    <a:lstStyle/>
                    <a:p>
                      <a:r>
                        <a:rPr lang="en-US" sz="1400" b="0" dirty="0" smtClean="0"/>
                        <a:t>H3 User Control and Freedom</a:t>
                      </a:r>
                      <a:endParaRPr lang="en-US" sz="1400" b="0" dirty="0"/>
                    </a:p>
                  </a:txBody>
                  <a:tcPr/>
                </a:tc>
                <a:tc>
                  <a:txBody>
                    <a:bodyPr/>
                    <a:lstStyle/>
                    <a:p>
                      <a:r>
                        <a:rPr lang="en-US" sz="1400" b="0" dirty="0" smtClean="0"/>
                        <a:t>H4 Consistency and Standards</a:t>
                      </a:r>
                      <a:endParaRPr lang="en-US" sz="1400" b="0" dirty="0"/>
                    </a:p>
                  </a:txBody>
                  <a:tcPr/>
                </a:tc>
                <a:tc>
                  <a:txBody>
                    <a:bodyPr/>
                    <a:lstStyle/>
                    <a:p>
                      <a:r>
                        <a:rPr lang="en-US" sz="1400" b="0" dirty="0" smtClean="0"/>
                        <a:t>H5</a:t>
                      </a:r>
                      <a:r>
                        <a:rPr lang="en-US" sz="1400" b="0" baseline="0" dirty="0" smtClean="0"/>
                        <a:t> Error Prevention</a:t>
                      </a:r>
                      <a:endParaRPr lang="en-US" sz="1400" b="0" dirty="0"/>
                    </a:p>
                  </a:txBody>
                  <a:tcPr/>
                </a:tc>
                <a:tc>
                  <a:txBody>
                    <a:bodyPr/>
                    <a:lstStyle/>
                    <a:p>
                      <a:r>
                        <a:rPr lang="en-US" sz="1400" b="0" dirty="0" smtClean="0"/>
                        <a:t>H6 Recognition Rather than Recall</a:t>
                      </a:r>
                      <a:endParaRPr lang="en-US" sz="1400" b="0" dirty="0"/>
                    </a:p>
                  </a:txBody>
                  <a:tcPr/>
                </a:tc>
                <a:tc>
                  <a:txBody>
                    <a:bodyPr/>
                    <a:lstStyle/>
                    <a:p>
                      <a:r>
                        <a:rPr lang="en-US" sz="1400" b="0" dirty="0" smtClean="0"/>
                        <a:t>H7 Flexibility and Efficiency of Use</a:t>
                      </a:r>
                      <a:endParaRPr lang="en-US" sz="1400" b="0" dirty="0"/>
                    </a:p>
                  </a:txBody>
                  <a:tcPr/>
                </a:tc>
                <a:tc>
                  <a:txBody>
                    <a:bodyPr/>
                    <a:lstStyle/>
                    <a:p>
                      <a:r>
                        <a:rPr lang="en-US" sz="1400" b="0" dirty="0" smtClean="0"/>
                        <a:t>H8 Aesthetic and Minimalist Design</a:t>
                      </a:r>
                      <a:endParaRPr lang="en-US" sz="1400" b="0" dirty="0"/>
                    </a:p>
                  </a:txBody>
                  <a:tcPr/>
                </a:tc>
                <a:tc>
                  <a:txBody>
                    <a:bodyPr/>
                    <a:lstStyle/>
                    <a:p>
                      <a:pPr marL="0" indent="0">
                        <a:buNone/>
                      </a:pPr>
                      <a:r>
                        <a:rPr lang="en-US" sz="1400" b="0" dirty="0" smtClean="0"/>
                        <a:t>H9 </a:t>
                      </a:r>
                      <a:r>
                        <a:rPr lang="en-US" sz="1400" b="0" dirty="0" smtClean="0"/>
                        <a:t>Help users recognize, diagnose, and recover from errors </a:t>
                      </a:r>
                      <a:endParaRPr lang="en-US" sz="1400" b="0" dirty="0" smtClean="0"/>
                    </a:p>
                  </a:txBody>
                  <a:tcPr/>
                </a:tc>
                <a:tc>
                  <a:txBody>
                    <a:bodyPr/>
                    <a:lstStyle/>
                    <a:p>
                      <a:r>
                        <a:rPr lang="en-US" sz="1400" b="0" dirty="0" smtClean="0"/>
                        <a:t>H10</a:t>
                      </a:r>
                      <a:r>
                        <a:rPr lang="en-US" sz="1400" b="0" baseline="0" dirty="0" smtClean="0"/>
                        <a:t> Help and Documentation</a:t>
                      </a:r>
                      <a:endParaRPr lang="en-US" sz="1400" b="0" dirty="0"/>
                    </a:p>
                  </a:txBody>
                  <a:tcPr/>
                </a:tc>
                <a:extLst>
                  <a:ext uri="{0D108BD9-81ED-4DB2-BD59-A6C34878D82A}">
                    <a16:rowId xmlns:a16="http://schemas.microsoft.com/office/drawing/2014/main" val="2006455806"/>
                  </a:ext>
                </a:extLst>
              </a:tr>
              <a:tr h="1387956">
                <a:tc>
                  <a:txBody>
                    <a:bodyPr/>
                    <a:lstStyle/>
                    <a:p>
                      <a:r>
                        <a:rPr lang="en-US" sz="1600" dirty="0" smtClean="0">
                          <a:solidFill>
                            <a:schemeClr val="accent5">
                              <a:lumMod val="75000"/>
                            </a:schemeClr>
                          </a:solidFill>
                        </a:rPr>
                        <a:t>Number of Positive Findings</a:t>
                      </a:r>
                      <a:endParaRPr lang="en-US" sz="16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1</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1</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extLst>
                  <a:ext uri="{0D108BD9-81ED-4DB2-BD59-A6C34878D82A}">
                    <a16:rowId xmlns:a16="http://schemas.microsoft.com/office/drawing/2014/main" val="1718436373"/>
                  </a:ext>
                </a:extLst>
              </a:tr>
              <a:tr h="1387956">
                <a:tc>
                  <a:txBody>
                    <a:bodyPr/>
                    <a:lstStyle/>
                    <a:p>
                      <a:r>
                        <a:rPr lang="en-US" sz="1600" dirty="0" smtClean="0">
                          <a:solidFill>
                            <a:schemeClr val="accent5">
                              <a:lumMod val="75000"/>
                            </a:schemeClr>
                          </a:solidFill>
                        </a:rPr>
                        <a:t>Number of Negative Findings</a:t>
                      </a:r>
                      <a:endParaRPr lang="en-US" sz="16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1</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3</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5</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3</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5</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extLst>
                  <a:ext uri="{0D108BD9-81ED-4DB2-BD59-A6C34878D82A}">
                    <a16:rowId xmlns:a16="http://schemas.microsoft.com/office/drawing/2014/main" val="3337516908"/>
                  </a:ext>
                </a:extLst>
              </a:tr>
              <a:tr h="1387956">
                <a:tc>
                  <a:txBody>
                    <a:bodyPr/>
                    <a:lstStyle/>
                    <a:p>
                      <a:r>
                        <a:rPr lang="en-US" sz="1600" dirty="0" smtClean="0">
                          <a:solidFill>
                            <a:schemeClr val="accent5">
                              <a:lumMod val="75000"/>
                            </a:schemeClr>
                          </a:solidFill>
                        </a:rPr>
                        <a:t>Total</a:t>
                      </a:r>
                      <a:r>
                        <a:rPr lang="en-US" sz="1600" baseline="0" dirty="0" smtClean="0">
                          <a:solidFill>
                            <a:schemeClr val="accent5">
                              <a:lumMod val="75000"/>
                            </a:schemeClr>
                          </a:solidFill>
                        </a:rPr>
                        <a:t> Number of Findings </a:t>
                      </a:r>
                      <a:endParaRPr lang="en-US" sz="16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5</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6</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3</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5</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2</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tc>
                  <a:txBody>
                    <a:bodyPr/>
                    <a:lstStyle/>
                    <a:p>
                      <a:pPr algn="ctr"/>
                      <a:r>
                        <a:rPr lang="en-US" sz="3200" dirty="0" smtClean="0">
                          <a:solidFill>
                            <a:schemeClr val="accent5">
                              <a:lumMod val="75000"/>
                            </a:schemeClr>
                          </a:solidFill>
                        </a:rPr>
                        <a:t>0</a:t>
                      </a:r>
                      <a:endParaRPr lang="en-US" sz="3200" dirty="0">
                        <a:solidFill>
                          <a:schemeClr val="accent5">
                            <a:lumMod val="75000"/>
                          </a:schemeClr>
                        </a:solidFill>
                      </a:endParaRPr>
                    </a:p>
                  </a:txBody>
                  <a:tcPr/>
                </a:tc>
                <a:extLst>
                  <a:ext uri="{0D108BD9-81ED-4DB2-BD59-A6C34878D82A}">
                    <a16:rowId xmlns:a16="http://schemas.microsoft.com/office/drawing/2014/main" val="2481859037"/>
                  </a:ext>
                </a:extLst>
              </a:tr>
            </a:tbl>
          </a:graphicData>
        </a:graphic>
      </p:graphicFrame>
    </p:spTree>
    <p:extLst>
      <p:ext uri="{BB962C8B-B14F-4D97-AF65-F5344CB8AC3E}">
        <p14:creationId xmlns:p14="http://schemas.microsoft.com/office/powerpoint/2010/main" val="3429731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523999"/>
            <a:ext cx="12192000" cy="3620656"/>
          </a:xfrm>
          <a:prstGeom prst="rect">
            <a:avLst/>
          </a:prstGeom>
          <a:gradFill flip="none" rotWithShape="1">
            <a:gsLst>
              <a:gs pos="0">
                <a:schemeClr val="accent5">
                  <a:lumMod val="75000"/>
                </a:schemeClr>
              </a:gs>
              <a:gs pos="60000">
                <a:schemeClr val="accent5">
                  <a:lumMod val="75000"/>
                  <a:tint val="44500"/>
                  <a:satMod val="160000"/>
                </a:schemeClr>
              </a:gs>
              <a:gs pos="84000">
                <a:schemeClr val="accent5">
                  <a:lumMod val="75000"/>
                  <a:tint val="23500"/>
                  <a:satMod val="16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469159" y="1930401"/>
            <a:ext cx="10515600" cy="1191202"/>
          </a:xfrm>
        </p:spPr>
        <p:txBody>
          <a:bodyPr>
            <a:normAutofit/>
          </a:bodyPr>
          <a:lstStyle/>
          <a:p>
            <a:r>
              <a:rPr lang="en-US" sz="4400" b="1" dirty="0" smtClean="0">
                <a:solidFill>
                  <a:schemeClr val="bg1"/>
                </a:solidFill>
              </a:rPr>
              <a:t>Detailed Positive Findings Walkthrough</a:t>
            </a:r>
            <a:endParaRPr lang="en-US" sz="4400" b="1" dirty="0">
              <a:solidFill>
                <a:schemeClr val="bg1"/>
              </a:solidFill>
            </a:endParaRPr>
          </a:p>
        </p:txBody>
      </p:sp>
      <p:sp>
        <p:nvSpPr>
          <p:cNvPr id="5" name="Slide Number Placeholder 4"/>
          <p:cNvSpPr>
            <a:spLocks noGrp="1"/>
          </p:cNvSpPr>
          <p:nvPr>
            <p:ph type="sldNum" sz="quarter" idx="12"/>
          </p:nvPr>
        </p:nvSpPr>
        <p:spPr/>
        <p:txBody>
          <a:bodyPr/>
          <a:lstStyle/>
          <a:p>
            <a:fld id="{4FAB73BC-B049-4115-A692-8D63A059BFB8}" type="slidenum">
              <a:rPr lang="en-US" smtClean="0"/>
              <a:t>8</a:t>
            </a:fld>
            <a:endParaRPr lang="en-US" dirty="0"/>
          </a:p>
        </p:txBody>
      </p:sp>
    </p:spTree>
    <p:extLst>
      <p:ext uri="{BB962C8B-B14F-4D97-AF65-F5344CB8AC3E}">
        <p14:creationId xmlns:p14="http://schemas.microsoft.com/office/powerpoint/2010/main" val="1383446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058400" cy="1098852"/>
          </a:xfrm>
        </p:spPr>
        <p:txBody>
          <a:bodyPr>
            <a:normAutofit/>
          </a:bodyPr>
          <a:lstStyle/>
          <a:p>
            <a:r>
              <a:rPr lang="en-US" sz="3600" b="1" dirty="0" smtClean="0">
                <a:solidFill>
                  <a:schemeClr val="accent5">
                    <a:lumMod val="75000"/>
                  </a:schemeClr>
                </a:solidFill>
              </a:rPr>
              <a:t>◌ </a:t>
            </a:r>
            <a:r>
              <a:rPr lang="en-US" sz="2800" dirty="0" smtClean="0">
                <a:solidFill>
                  <a:schemeClr val="accent5">
                    <a:lumMod val="75000"/>
                  </a:schemeClr>
                </a:solidFill>
              </a:rPr>
              <a:t>Detailed Positive Findings for Task 1: Vancouver Resident Task</a:t>
            </a:r>
            <a:endParaRPr lang="en-US" sz="2800" dirty="0">
              <a:solidFill>
                <a:schemeClr val="accent5">
                  <a:lumMod val="75000"/>
                </a:schemeClr>
              </a:solidFill>
            </a:endParaRPr>
          </a:p>
        </p:txBody>
      </p:sp>
      <p:grpSp>
        <p:nvGrpSpPr>
          <p:cNvPr id="17" name="Group 16"/>
          <p:cNvGrpSpPr/>
          <p:nvPr/>
        </p:nvGrpSpPr>
        <p:grpSpPr>
          <a:xfrm>
            <a:off x="738421" y="1070868"/>
            <a:ext cx="5264728" cy="5662441"/>
            <a:chOff x="3841840" y="886141"/>
            <a:chExt cx="5264728" cy="5662441"/>
          </a:xfrm>
        </p:grpSpPr>
        <p:grpSp>
          <p:nvGrpSpPr>
            <p:cNvPr id="16" name="Group 15"/>
            <p:cNvGrpSpPr/>
            <p:nvPr/>
          </p:nvGrpSpPr>
          <p:grpSpPr>
            <a:xfrm>
              <a:off x="3841840" y="886141"/>
              <a:ext cx="5264728" cy="5662441"/>
              <a:chOff x="184240" y="876905"/>
              <a:chExt cx="5264728" cy="5662441"/>
            </a:xfrm>
          </p:grpSpPr>
          <p:sp>
            <p:nvSpPr>
              <p:cNvPr id="3" name="TextBox 2"/>
              <p:cNvSpPr txBox="1"/>
              <p:nvPr/>
            </p:nvSpPr>
            <p:spPr>
              <a:xfrm>
                <a:off x="434109" y="1098577"/>
                <a:ext cx="4470400" cy="400110"/>
              </a:xfrm>
              <a:prstGeom prst="rect">
                <a:avLst/>
              </a:prstGeom>
              <a:noFill/>
            </p:spPr>
            <p:txBody>
              <a:bodyPr wrap="square" rtlCol="0">
                <a:spAutoFit/>
              </a:bodyPr>
              <a:lstStyle/>
              <a:p>
                <a:r>
                  <a:rPr lang="en-US" sz="2000" dirty="0" smtClean="0"/>
                  <a:t>Heuristic 3: User Control and Freedom</a:t>
                </a:r>
                <a:endParaRPr lang="en-US" sz="2000" dirty="0"/>
              </a:p>
            </p:txBody>
          </p:sp>
          <p:sp>
            <p:nvSpPr>
              <p:cNvPr id="4" name="TextBox 3"/>
              <p:cNvSpPr txBox="1"/>
              <p:nvPr/>
            </p:nvSpPr>
            <p:spPr>
              <a:xfrm>
                <a:off x="434109" y="1708727"/>
                <a:ext cx="4359564" cy="1200329"/>
              </a:xfrm>
              <a:prstGeom prst="rect">
                <a:avLst/>
              </a:prstGeom>
              <a:noFill/>
            </p:spPr>
            <p:txBody>
              <a:bodyPr wrap="square" rtlCol="0">
                <a:spAutoFit/>
              </a:bodyPr>
              <a:lstStyle/>
              <a:p>
                <a:r>
                  <a:rPr lang="en-US" dirty="0" smtClean="0"/>
                  <a:t>+ The use of breadcrumbs on the site allows users to return to their starting point without having to use their browsers back button.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109" y="3119096"/>
                <a:ext cx="4764990" cy="1827668"/>
              </a:xfrm>
              <a:prstGeom prst="rect">
                <a:avLst/>
              </a:prstGeom>
            </p:spPr>
          </p:pic>
          <p:sp>
            <p:nvSpPr>
              <p:cNvPr id="6" name="Rectangle 5"/>
              <p:cNvSpPr/>
              <p:nvPr/>
            </p:nvSpPr>
            <p:spPr>
              <a:xfrm>
                <a:off x="591127" y="3352800"/>
                <a:ext cx="2225477" cy="434109"/>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81891" y="3322794"/>
                <a:ext cx="9236" cy="1969642"/>
              </a:xfrm>
              <a:prstGeom prst="line">
                <a:avLst/>
              </a:prstGeom>
              <a:ln w="762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Rounded Rectangular Callout 8"/>
              <p:cNvSpPr/>
              <p:nvPr/>
            </p:nvSpPr>
            <p:spPr>
              <a:xfrm>
                <a:off x="831273" y="5052291"/>
                <a:ext cx="4367826" cy="1117600"/>
              </a:xfrm>
              <a:prstGeom prst="wedgeRoundRectCallout">
                <a:avLst>
                  <a:gd name="adj1" fmla="val -56550"/>
                  <a:gd name="adj2" fmla="val -29846"/>
                  <a:gd name="adj3" fmla="val 16667"/>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84240" y="876905"/>
                <a:ext cx="5264728" cy="56624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p:cNvSpPr txBox="1"/>
            <p:nvPr/>
          </p:nvSpPr>
          <p:spPr>
            <a:xfrm>
              <a:off x="4646378" y="5117525"/>
              <a:ext cx="4040909" cy="923330"/>
            </a:xfrm>
            <a:prstGeom prst="rect">
              <a:avLst/>
            </a:prstGeom>
            <a:noFill/>
          </p:spPr>
          <p:txBody>
            <a:bodyPr wrap="square" rtlCol="0">
              <a:spAutoFit/>
            </a:bodyPr>
            <a:lstStyle/>
            <a:p>
              <a:r>
                <a:rPr lang="en-US" dirty="0" smtClean="0">
                  <a:solidFill>
                    <a:schemeClr val="bg1"/>
                  </a:solidFill>
                </a:rPr>
                <a:t>Leaving breadcrumbs as shown lets users retrace their steps back to a previous page.</a:t>
              </a:r>
              <a:endParaRPr lang="en-US" dirty="0">
                <a:solidFill>
                  <a:schemeClr val="bg1"/>
                </a:solidFill>
              </a:endParaRPr>
            </a:p>
          </p:txBody>
        </p:sp>
      </p:grpSp>
      <p:sp>
        <p:nvSpPr>
          <p:cNvPr id="18" name="TextBox 17"/>
          <p:cNvSpPr txBox="1"/>
          <p:nvPr/>
        </p:nvSpPr>
        <p:spPr>
          <a:xfrm>
            <a:off x="6483928" y="1291989"/>
            <a:ext cx="4387272" cy="400110"/>
          </a:xfrm>
          <a:prstGeom prst="rect">
            <a:avLst/>
          </a:prstGeom>
          <a:noFill/>
        </p:spPr>
        <p:txBody>
          <a:bodyPr wrap="square" rtlCol="0">
            <a:spAutoFit/>
          </a:bodyPr>
          <a:lstStyle/>
          <a:p>
            <a:r>
              <a:rPr lang="en-US" sz="2000" dirty="0" smtClean="0"/>
              <a:t>Heuristic 4: Consistency and Standards</a:t>
            </a:r>
            <a:endParaRPr lang="en-US" sz="2000" dirty="0"/>
          </a:p>
        </p:txBody>
      </p:sp>
      <p:sp>
        <p:nvSpPr>
          <p:cNvPr id="19" name="TextBox 18"/>
          <p:cNvSpPr txBox="1"/>
          <p:nvPr/>
        </p:nvSpPr>
        <p:spPr>
          <a:xfrm>
            <a:off x="6483928" y="1856144"/>
            <a:ext cx="4387272" cy="923330"/>
          </a:xfrm>
          <a:prstGeom prst="rect">
            <a:avLst/>
          </a:prstGeom>
          <a:noFill/>
        </p:spPr>
        <p:txBody>
          <a:bodyPr wrap="square" rtlCol="0">
            <a:spAutoFit/>
          </a:bodyPr>
          <a:lstStyle/>
          <a:p>
            <a:r>
              <a:rPr lang="en-US" dirty="0" smtClean="0"/>
              <a:t>+ Having the menu on the left side of the page follows standard conventions of most common menu locations.</a:t>
            </a:r>
            <a:endParaRPr lang="en-US"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3928" y="2943519"/>
            <a:ext cx="4257963" cy="3484689"/>
          </a:xfrm>
          <a:prstGeom prst="rect">
            <a:avLst/>
          </a:prstGeom>
        </p:spPr>
      </p:pic>
      <p:sp>
        <p:nvSpPr>
          <p:cNvPr id="21" name="Rectangle 20"/>
          <p:cNvSpPr/>
          <p:nvPr/>
        </p:nvSpPr>
        <p:spPr>
          <a:xfrm>
            <a:off x="6450383" y="2943519"/>
            <a:ext cx="1154545" cy="2044117"/>
          </a:xfrm>
          <a:prstGeom prst="rect">
            <a:avLst/>
          </a:prstGeom>
          <a:noFill/>
          <a:ln w="5715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a:off x="7604928" y="2928224"/>
            <a:ext cx="772454" cy="1037353"/>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7604928" y="3980872"/>
            <a:ext cx="772454" cy="1006764"/>
          </a:xfrm>
          <a:prstGeom prst="line">
            <a:avLst/>
          </a:prstGeom>
          <a:ln w="571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8759472" y="2828537"/>
            <a:ext cx="2111727" cy="1918371"/>
          </a:xfrm>
          <a:prstGeom prst="wedgeRoundRectCallout">
            <a:avLst>
              <a:gd name="adj1" fmla="val -68541"/>
              <a:gd name="adj2" fmla="val 8677"/>
              <a:gd name="adj3" fmla="val 16667"/>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8848435" y="2992582"/>
            <a:ext cx="2022763" cy="1754326"/>
          </a:xfrm>
          <a:prstGeom prst="rect">
            <a:avLst/>
          </a:prstGeom>
          <a:noFill/>
        </p:spPr>
        <p:txBody>
          <a:bodyPr wrap="square" rtlCol="0">
            <a:spAutoFit/>
          </a:bodyPr>
          <a:lstStyle/>
          <a:p>
            <a:r>
              <a:rPr lang="en-US" dirty="0" smtClean="0">
                <a:solidFill>
                  <a:schemeClr val="bg1"/>
                </a:solidFill>
              </a:rPr>
              <a:t>Following standard conventions allows users to navigate the site easier because they know what to expect.</a:t>
            </a:r>
            <a:endParaRPr lang="en-US" dirty="0">
              <a:solidFill>
                <a:schemeClr val="bg1"/>
              </a:solidFill>
            </a:endParaRPr>
          </a:p>
        </p:txBody>
      </p:sp>
      <p:sp>
        <p:nvSpPr>
          <p:cNvPr id="29" name="Rounded Rectangle 28"/>
          <p:cNvSpPr/>
          <p:nvPr/>
        </p:nvSpPr>
        <p:spPr>
          <a:xfrm>
            <a:off x="6172808" y="1070868"/>
            <a:ext cx="5263753" cy="5662441"/>
          </a:xfrm>
          <a:prstGeom prst="roundRect">
            <a:avLst/>
          </a:prstGeom>
          <a:no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p:cNvSpPr>
            <a:spLocks noGrp="1"/>
          </p:cNvSpPr>
          <p:nvPr>
            <p:ph type="sldNum" sz="quarter" idx="12"/>
          </p:nvPr>
        </p:nvSpPr>
        <p:spPr/>
        <p:txBody>
          <a:bodyPr/>
          <a:lstStyle/>
          <a:p>
            <a:fld id="{4FAB73BC-B049-4115-A692-8D63A059BFB8}" type="slidenum">
              <a:rPr lang="en-US" smtClean="0"/>
              <a:t>9</a:t>
            </a:fld>
            <a:endParaRPr lang="en-US" dirty="0"/>
          </a:p>
        </p:txBody>
      </p:sp>
    </p:spTree>
    <p:extLst>
      <p:ext uri="{BB962C8B-B14F-4D97-AF65-F5344CB8AC3E}">
        <p14:creationId xmlns:p14="http://schemas.microsoft.com/office/powerpoint/2010/main" val="2248324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3131</TotalTime>
  <Words>3533</Words>
  <Application>Microsoft Office PowerPoint</Application>
  <PresentationFormat>Widescreen</PresentationFormat>
  <Paragraphs>287</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Heuristic Evaluation: The City of Vancouver Government Website</vt:lpstr>
      <vt:lpstr>◌Executive Summary</vt:lpstr>
      <vt:lpstr>◌ Introduction</vt:lpstr>
      <vt:lpstr>Methodology</vt:lpstr>
      <vt:lpstr>◌ Heuristic Framework Used in this Evaluation: Nielsen’s 10 Usability Heuristics for Interface Design &amp; Numerical Error Rating Scale</vt:lpstr>
      <vt:lpstr>◌ Evaluation Scenarios &amp; Tasks Given to Evaluators: Using the Site as a Vancouver Resident &amp; Visitor</vt:lpstr>
      <vt:lpstr>◌ Findings Summary Table for Task 1&amp;2 Combined</vt:lpstr>
      <vt:lpstr>Detailed Positive Findings Walkthrough</vt:lpstr>
      <vt:lpstr>◌ Detailed Positive Findings for Task 1: Vancouver Resident Task</vt:lpstr>
      <vt:lpstr>◌ Detailed Positive Findings for Task 2: Visiting Vancouver Task</vt:lpstr>
      <vt:lpstr>Detailed Negative Findings Walkthrough</vt:lpstr>
      <vt:lpstr>◌ Detailed Negative Findings for Task 1, Heuristic 1: Visibility of System Status</vt:lpstr>
      <vt:lpstr>◌ Detailed Negative Findings for Task 1, Heuristic 2: Match Between System and Real World</vt:lpstr>
      <vt:lpstr>◌ Detailed Negative Findings for Task 1, Heuristic 4: Consistency and Standards</vt:lpstr>
      <vt:lpstr>◌ Detailed Negative Findings for Task 1, Heuristic 5: Error Prevention</vt:lpstr>
      <vt:lpstr>◌ Detailed Negative Findings for Task 1, Heuristic 6: Recognition Rather than Recall</vt:lpstr>
      <vt:lpstr>◌ Detailed Negative Findings for Task 1, Heuristic 7: Flexibility and Effiency of Use</vt:lpstr>
      <vt:lpstr>◌ Detailed Negative Findings for Task 1, Heuristic 8: Aesthetic and Minimalist Design</vt:lpstr>
      <vt:lpstr>◌ Detailed Negative Findings for Task 2, Heuristic 2: Match Between System and Real World</vt:lpstr>
      <vt:lpstr>◌ Detailed Negative Findings for Task 2, Heuristic 3: User Control and Freedom</vt:lpstr>
      <vt:lpstr>◌ Detailed Negative Findings for Task 2, Heuristic 3: User Control and Freedom</vt:lpstr>
      <vt:lpstr>◌ Detailed Negative Findings for Task 2, Heuristic 4: Consistency and Standards</vt:lpstr>
      <vt:lpstr>◌ Detailed Negative Findings for Task 2, Heuristic 4: Consistency and Standards</vt:lpstr>
      <vt:lpstr>◌ Detailed Negative Findings for Task 2, Heuristic 5: Error Prevention</vt:lpstr>
      <vt:lpstr>◌ Detailed Negative Findings for Task 2, Heuristic 7: Flexibility and Efficiency of Use</vt:lpstr>
      <vt:lpstr>◌ Detailed Negative Findings for Task 2, Heuristic 8: Aesthetic and Minimalist Design </vt:lpstr>
      <vt:lpstr>◌ Task 1 &amp; 2 Combined Recommendations Summary Table </vt:lpstr>
      <vt:lpstr>◌ Recommendations Task 1:</vt:lpstr>
      <vt:lpstr>◌ Recommendations Task 2:</vt:lpstr>
      <vt:lpstr>◌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Heuristic Evaluation: The City of Vancouver Government Website</dc:title>
  <dc:creator>Windows User</dc:creator>
  <cp:lastModifiedBy>Windows User</cp:lastModifiedBy>
  <cp:revision>78</cp:revision>
  <dcterms:created xsi:type="dcterms:W3CDTF">2018-01-26T22:44:26Z</dcterms:created>
  <dcterms:modified xsi:type="dcterms:W3CDTF">2018-01-29T02:56:09Z</dcterms:modified>
</cp:coreProperties>
</file>